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3" r:id="rId3"/>
  </p:sldMasterIdLst>
  <p:notesMasterIdLst>
    <p:notesMasterId r:id="rId37"/>
  </p:notesMasterIdLst>
  <p:sldIdLst>
    <p:sldId id="346" r:id="rId4"/>
    <p:sldId id="508" r:id="rId5"/>
    <p:sldId id="616" r:id="rId6"/>
    <p:sldId id="645" r:id="rId7"/>
    <p:sldId id="643" r:id="rId8"/>
    <p:sldId id="642" r:id="rId9"/>
    <p:sldId id="651" r:id="rId10"/>
    <p:sldId id="644" r:id="rId11"/>
    <p:sldId id="617" r:id="rId12"/>
    <p:sldId id="646" r:id="rId13"/>
    <p:sldId id="649" r:id="rId14"/>
    <p:sldId id="647" r:id="rId15"/>
    <p:sldId id="648" r:id="rId16"/>
    <p:sldId id="618" r:id="rId17"/>
    <p:sldId id="652" r:id="rId18"/>
    <p:sldId id="655" r:id="rId19"/>
    <p:sldId id="654" r:id="rId20"/>
    <p:sldId id="653" r:id="rId21"/>
    <p:sldId id="619" r:id="rId22"/>
    <p:sldId id="656" r:id="rId23"/>
    <p:sldId id="657" r:id="rId24"/>
    <p:sldId id="620" r:id="rId25"/>
    <p:sldId id="623" r:id="rId26"/>
    <p:sldId id="633" r:id="rId27"/>
    <p:sldId id="256" r:id="rId28"/>
    <p:sldId id="257" r:id="rId29"/>
    <p:sldId id="258" r:id="rId30"/>
    <p:sldId id="259" r:id="rId31"/>
    <p:sldId id="260" r:id="rId32"/>
    <p:sldId id="634" r:id="rId33"/>
    <p:sldId id="658" r:id="rId34"/>
    <p:sldId id="659" r:id="rId35"/>
    <p:sldId id="660" r:id="rId36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448" autoAdjust="0"/>
  </p:normalViewPr>
  <p:slideViewPr>
    <p:cSldViewPr snapToGrid="0" showGuides="1">
      <p:cViewPr varScale="1">
        <p:scale>
          <a:sx n="85" d="100"/>
          <a:sy n="85" d="100"/>
        </p:scale>
        <p:origin x="800" y="64"/>
      </p:cViewPr>
      <p:guideLst>
        <p:guide orient="horz" pos="21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5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18434" name="备注占位符 2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/>
          <a:lstStyle/>
          <a:p>
            <a:pPr lvl="0" eaLnBrk="1" hangingPunct="1">
              <a:spcBef>
                <a:spcPct val="0"/>
              </a:spcBef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84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wrap="square" lIns="96661" tIns="48331" rIns="96661" bIns="48331" anchor="b"/>
          <a:lstStyle/>
          <a:p>
            <a:pPr marL="0" lvl="0" indent="0" algn="r" eaLnBrk="1" latinLnBrk="0" hangingPunct="1"/>
            <a:fld id="{9A0DB2DC-4C9A-4742-B13C-FB6460FD3503}" type="slidenum">
              <a:rPr lang="zh-CN" altLang="en-US" sz="1300">
                <a:latin typeface="Arial" panose="020B0604020202090204" pitchFamily="34" charset="0"/>
                <a:ea typeface="宋体" pitchFamily="2" charset="-122"/>
              </a:rPr>
              <a:t>1</a:t>
            </a:fld>
            <a:endParaRPr lang="zh-CN" altLang="en-US" sz="1300">
              <a:latin typeface="Arial" panose="020B060402020209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E6B56-773D-46F0-BBBB-D8D2A879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292FD3-4C69-8474-06B0-159C8CDE6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37F4E3E-FDCA-3F6D-E6CA-37AB5DFC7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2E5F52-6168-DEB3-BC44-A9C11EA845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332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57B8F-29CD-D7FD-11AC-02DC30400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29C9B1-3386-7CA9-8B4A-EA11376A6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155AB1-AEEC-27D8-4BA6-7860B3202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46F15E-817B-5B33-B3B8-4535874DA2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96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35A4A-4E6C-B5E2-3DF3-D45623862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0CF5F6-CFCD-DF53-0C8B-E0A272450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0BBBC38-9A7F-9646-1D68-68E600DAA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3A0EE3-628A-3ABD-8C15-EA3085C4F8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654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9BC08-6FE6-561F-636D-D458BB0D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BAC019-753D-D3D0-FBB2-4970A5940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E86025B-179F-4D39-53A0-421BD1145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19772F-0720-AF95-B629-D3A6B10F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076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720C8-F858-7EE5-A85B-8A1F29828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FFB9C5-8C04-F80A-0C67-A635F4001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874E82B-E9C2-D8C2-6BCE-D428F3986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2FFA5E-BC3E-2CBC-61E2-F64063A404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169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5F146-3052-90BA-130E-8E87F4712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928BF78-3D8A-CF6F-8686-E6F19790A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B4AE9D9-6BF0-3553-B100-288CC61C6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2BF77F-726D-9A5A-1781-B305AB4CBB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925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1A9E1-2D84-58E9-F801-1E65B17A2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D3A822E-F347-CE01-41FA-9C193BAFC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445FD8-23AB-C656-AE04-05DE265DB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914455-EED4-40B1-78AE-1C7768830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24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E5F65-DA68-368F-1A09-4B6CE8994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4FB688-EB52-D059-DD91-8030577EE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F774823-7F07-7BAB-130E-13BC94C57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985F9F-6DE1-24DA-D6C8-A83893B811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124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18434" name="备注占位符 2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/>
          <a:lstStyle/>
          <a:p>
            <a:pPr lvl="0" eaLnBrk="1" hangingPunct="1">
              <a:spcBef>
                <a:spcPct val="0"/>
              </a:spcBef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84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wrap="square" lIns="96661" tIns="48331" rIns="96661" bIns="48331" anchor="b"/>
          <a:lstStyle/>
          <a:p>
            <a:pPr marL="0" lvl="0" indent="0" algn="r" eaLnBrk="1" latinLnBrk="0" hangingPunct="1"/>
            <a:fld id="{9A0DB2DC-4C9A-4742-B13C-FB6460FD3503}" type="slidenum">
              <a:rPr lang="zh-CN" altLang="en-US" sz="1300">
                <a:latin typeface="Arial" panose="020B0604020202090204" pitchFamily="34" charset="0"/>
                <a:ea typeface="宋体" pitchFamily="2" charset="-122"/>
              </a:rPr>
              <a:t>2</a:t>
            </a:fld>
            <a:endParaRPr lang="zh-CN" altLang="en-US" sz="1300">
              <a:latin typeface="Arial" panose="020B060402020209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E129A-38A7-B3C5-F510-168D3838A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56CB598-1827-029B-8A7B-B6AE4872F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96CBFD-0BC2-7CF4-C709-F92528130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659380-B397-68BC-D27D-E75034275C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579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06494-19ED-CE3A-C34F-8EF8E864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00CCEE-A650-BEBD-1012-5BB591A1DC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725993F-3B92-594C-9E54-1299DCB75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555A72-CCC8-36CA-71E8-605B4093F0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20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18434" name="备注占位符 2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/>
          <a:lstStyle/>
          <a:p>
            <a:pPr lvl="0" eaLnBrk="1" hangingPunct="1">
              <a:spcBef>
                <a:spcPct val="0"/>
              </a:spcBef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84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wrap="square" lIns="96661" tIns="48331" rIns="96661" bIns="48331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0DB2DC-4C9A-4742-B13C-FB6460FD3503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23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C0375-6BD2-1B4D-04F7-138DF1FC5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74C2A9-49B1-0BB8-3C33-CAC29E6D9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AAF71DD-DE55-7089-BEB5-66C558D7F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A92C2-6529-97A6-B91F-BC13B8DFD3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126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E1A4B-2623-4340-5435-68B4DD1A1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A7186F-74E0-8F7E-C8A8-A886350F4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DBDCA91-751A-6925-0185-4D9DAAE5A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3EAD0E-57E9-26A4-42AA-881E06EA9B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5670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BD3C1-0328-D3CD-F376-345C9A2C8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4F3603-0193-4077-6961-A50B35F15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638694-13CB-BF30-7E71-6E2A74DE47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CEE89E-1A26-7EC0-FCA9-F2DB7D5B31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978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8235-2F95-AB13-462F-25417E6BC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0C312A-1221-E240-5CE8-94BC8FB10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2DFD3AE-0579-D394-F669-4E13173EC4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49B5D7-90B1-9E1C-D3F9-955CC93DF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560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B03DD-01E8-1408-0B62-43D8BD258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E9B977-F4B5-34B1-BB24-883AAC33BE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0189B2-9DC7-D6D4-5F8C-6CCDF597D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AE6B28-D8BF-649C-D672-16A6A0CE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705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2F6C0-E97A-C6D8-C0D3-92B3084FA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E7FFA4-DC3E-8857-659B-43C99CA704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F21801-BB07-5C98-6B97-41A0362CF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D8C1E3-DBEE-636A-485E-9D038EEA35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960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ABAAD-5EE8-F3BE-9098-EDB7B6912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D4B12A1-9387-9A81-4108-F99EB2D81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E26C0B1-0E53-7837-8084-016539508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877E82-292E-AF9A-2D1D-C51E2B9B2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576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863C5-C583-D239-BFDD-139C8204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5A1BF13-51D9-B46C-1CB8-D8EB252C41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FC1859-66FA-D358-1B05-1749D86B2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BEAC63-B0AC-E8A7-26FF-13CC7E891F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0784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31584"/>
            <a:ext cx="7780867" cy="390736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1740" y="208105"/>
            <a:ext cx="2338722" cy="75658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250749"/>
            <a:ext cx="10363200" cy="18015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49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328" y="3338347"/>
            <a:ext cx="3281072" cy="1676713"/>
          </a:xfrm>
        </p:spPr>
        <p:txBody>
          <a:bodyPr anchor="ctr"/>
          <a:lstStyle>
            <a:lvl1pPr marL="0" indent="0" algn="ctr">
              <a:buNone/>
              <a:defRPr sz="174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  <a:lvl2pPr marL="332740" indent="0" algn="ctr">
              <a:buNone/>
              <a:defRPr sz="1455"/>
            </a:lvl2pPr>
            <a:lvl3pPr marL="665480" indent="0" algn="ctr">
              <a:buNone/>
              <a:defRPr sz="1310"/>
            </a:lvl3pPr>
            <a:lvl4pPr marL="998220" indent="0" algn="ctr">
              <a:buNone/>
              <a:defRPr sz="1165"/>
            </a:lvl4pPr>
            <a:lvl5pPr marL="1330960" indent="0" algn="ctr">
              <a:buNone/>
              <a:defRPr sz="1165"/>
            </a:lvl5pPr>
            <a:lvl6pPr marL="1664335" indent="0" algn="ctr">
              <a:buNone/>
              <a:defRPr sz="1165"/>
            </a:lvl6pPr>
            <a:lvl7pPr marL="1997075" indent="0" algn="ctr">
              <a:buNone/>
              <a:defRPr sz="1165"/>
            </a:lvl7pPr>
            <a:lvl8pPr marL="2329815" indent="0" algn="ctr">
              <a:buNone/>
              <a:defRPr sz="1165"/>
            </a:lvl8pPr>
            <a:lvl9pPr marL="2662555" indent="0" algn="ctr">
              <a:buNone/>
              <a:defRPr sz="1165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en-US" strike="noStrike" noProof="1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/>
            </a:lvl1pPr>
          </a:lstStyle>
          <a:p>
            <a:pPr fontAlgn="base">
              <a:defRPr/>
            </a:pPr>
            <a:fld id="{11E5A8C4-F94E-4A4D-B776-B3BB18CDA35D}" type="datetime1">
              <a:rPr lang="zh-CN" altLang="en-US" noProof="1">
                <a:latin typeface="+mn-lt"/>
                <a:ea typeface="+mn-ea"/>
                <a:cs typeface="+mn-cs"/>
              </a:rPr>
              <a:t>2026/1/4</a:t>
            </a:fld>
            <a:endParaRPr lang="zh-CN" altLang="en-US" noProof="1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/>
            </a:lvl1pPr>
          </a:lstStyle>
          <a:p>
            <a:pPr fontAlgn="base">
              <a:defRPr/>
            </a:pPr>
            <a:fld id="{B6C0577D-58D8-4251-BB4A-6E97FC77C3C3}" type="slidenum">
              <a:rPr lang="zh-CN" altLang="en-US" noProof="1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9110" y="1164253"/>
            <a:ext cx="12175975" cy="69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3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9400" y="127000"/>
            <a:ext cx="1028701" cy="90381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170" y="126827"/>
            <a:ext cx="9320890" cy="905173"/>
          </a:xfrm>
          <a:prstGeom prst="rect">
            <a:avLst/>
          </a:prstGeom>
        </p:spPr>
        <p:txBody>
          <a:bodyPr anchor="ctr"/>
          <a:lstStyle>
            <a:lvl1pPr algn="l">
              <a:defRPr sz="291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32" y="1366228"/>
            <a:ext cx="11136196" cy="4810735"/>
          </a:xfrm>
        </p:spPr>
        <p:txBody>
          <a:bodyPr/>
          <a:lstStyle>
            <a:lvl1pPr marL="166370" indent="-166370">
              <a:buFont typeface="Wingdings" panose="05000000000000000000" pitchFamily="2" charset="2"/>
              <a:buChar char="Ø"/>
              <a:defRPr>
                <a:latin typeface="Times New Roman" panose="02020503050405090304" pitchFamily="18" charset="0"/>
                <a:ea typeface="华文楷体" panose="02010600040101010101" pitchFamily="2" charset="-122"/>
                <a:cs typeface="Times New Roman" panose="02020503050405090304" pitchFamily="18" charset="0"/>
              </a:defRPr>
            </a:lvl1pPr>
            <a:lvl2pPr marL="499110" indent="-166370">
              <a:buFont typeface="Wingdings" panose="05000000000000000000" pitchFamily="2" charset="2"/>
              <a:buChar char="Ø"/>
              <a:defRPr>
                <a:latin typeface="Times New Roman" panose="02020503050405090304" pitchFamily="18" charset="0"/>
                <a:ea typeface="华文楷体" panose="02010600040101010101" pitchFamily="2" charset="-122"/>
                <a:cs typeface="Times New Roman" panose="02020503050405090304" pitchFamily="18" charset="0"/>
              </a:defRPr>
            </a:lvl2pPr>
            <a:lvl3pPr marL="831850" indent="-166370">
              <a:buFont typeface="Wingdings" panose="05000000000000000000" pitchFamily="2" charset="2"/>
              <a:buChar char="Ø"/>
              <a:defRPr>
                <a:latin typeface="Times New Roman" panose="02020503050405090304" pitchFamily="18" charset="0"/>
                <a:ea typeface="华文楷体" panose="02010600040101010101" pitchFamily="2" charset="-122"/>
                <a:cs typeface="Times New Roman" panose="02020503050405090304" pitchFamily="18" charset="0"/>
              </a:defRPr>
            </a:lvl3pPr>
            <a:lvl4pPr marL="1164590" indent="-166370">
              <a:buFont typeface="Wingdings" panose="05000000000000000000" pitchFamily="2" charset="2"/>
              <a:buChar char="Ø"/>
              <a:defRPr>
                <a:latin typeface="Times New Roman" panose="02020503050405090304" pitchFamily="18" charset="0"/>
                <a:ea typeface="华文楷体" panose="02010600040101010101" pitchFamily="2" charset="-122"/>
                <a:cs typeface="Times New Roman" panose="02020503050405090304" pitchFamily="18" charset="0"/>
              </a:defRPr>
            </a:lvl4pPr>
            <a:lvl5pPr marL="1497965" indent="-166370">
              <a:buFont typeface="Wingdings" panose="05000000000000000000" pitchFamily="2" charset="2"/>
              <a:buChar char="Ø"/>
              <a:defRPr>
                <a:latin typeface="Times New Roman" panose="02020503050405090304" pitchFamily="18" charset="0"/>
                <a:ea typeface="华文楷体" panose="02010600040101010101" pitchFamily="2" charset="-122"/>
                <a:cs typeface="Times New Roman" panose="02020503050405090304" pitchFamily="18" charset="0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BEB5A700-1889-4F34-AAA5-2300069278BC}" type="datetime1">
              <a:rPr lang="zh-CN" altLang="en-US" noProof="1">
                <a:latin typeface="+mn-lt"/>
                <a:ea typeface="+mn-ea"/>
                <a:cs typeface="+mn-cs"/>
              </a:rPr>
              <a:t>2026/1/4</a:t>
            </a:fld>
            <a:endParaRPr lang="zh-CN" altLang="en-US" noProof="1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3EE7D1D6-BD75-4ED8-A4EE-71289BB04787}" type="slidenum">
              <a:rPr lang="zh-CN" altLang="en-US" noProof="1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9400" y="127000"/>
            <a:ext cx="1509184" cy="13292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9850" y="1477433"/>
            <a:ext cx="12331701" cy="12276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113280" y="280683"/>
            <a:ext cx="9240520" cy="1029762"/>
          </a:xfrm>
          <a:prstGeom prst="rect">
            <a:avLst/>
          </a:prstGeom>
        </p:spPr>
        <p:txBody>
          <a:bodyPr anchor="ctr"/>
          <a:lstStyle>
            <a:lvl1pPr algn="l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9DA0A81C-8E88-4F9C-8479-6C2EA135095E}" type="datetime1">
              <a:rPr lang="zh-CN" altLang="en-US" noProof="1">
                <a:latin typeface="+mn-lt"/>
                <a:ea typeface="+mn-ea"/>
                <a:cs typeface="+mn-cs"/>
              </a:rPr>
              <a:t>2026/1/4</a:t>
            </a:fld>
            <a:endParaRPr lang="zh-CN" altLang="en-US" noProof="1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81B08B0F-86E2-4959-8D4C-39794027DA60}" type="slidenum">
              <a:rPr lang="zh-CN" altLang="en-US" noProof="1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9400" y="127000"/>
            <a:ext cx="1509184" cy="13292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8682" y="1445684"/>
            <a:ext cx="12340167" cy="12911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itle 1"/>
          <p:cNvSpPr txBox="1"/>
          <p:nvPr userDrawn="1"/>
        </p:nvSpPr>
        <p:spPr>
          <a:xfrm>
            <a:off x="2123017" y="270934"/>
            <a:ext cx="9224434" cy="10308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pPr fontAlgn="base">
              <a:spcAft>
                <a:spcPts val="0"/>
              </a:spcAft>
              <a:defRPr/>
            </a:pPr>
            <a:r>
              <a:rPr lang="zh-CN" altLang="en-US" sz="3205" strike="noStrike" noProof="1"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单击此处编辑母版标题样式</a:t>
            </a:r>
            <a:endParaRPr lang="en-US" sz="3205" strike="noStrike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437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1745">
                <a:solidFill>
                  <a:schemeClr val="tx1"/>
                </a:solidFill>
              </a:defRPr>
            </a:lvl1pPr>
            <a:lvl2pPr marL="332740" indent="0">
              <a:buNone/>
              <a:defRPr sz="1455">
                <a:solidFill>
                  <a:schemeClr val="tx1">
                    <a:tint val="75000"/>
                  </a:schemeClr>
                </a:solidFill>
              </a:defRPr>
            </a:lvl2pPr>
            <a:lvl3pPr marL="665480" indent="0">
              <a:buNone/>
              <a:defRPr sz="1310">
                <a:solidFill>
                  <a:schemeClr val="tx1">
                    <a:tint val="75000"/>
                  </a:schemeClr>
                </a:solidFill>
              </a:defRPr>
            </a:lvl3pPr>
            <a:lvl4pPr marL="998220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4pPr>
            <a:lvl5pPr marL="1330960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5pPr>
            <a:lvl6pPr marL="1664335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6pPr>
            <a:lvl7pPr marL="1997075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7pPr>
            <a:lvl8pPr marL="2329815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8pPr>
            <a:lvl9pPr marL="2662555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43D81186-F576-454B-90D6-9049449B703E}" type="datetime1">
              <a:rPr lang="zh-CN" altLang="en-US" noProof="1">
                <a:latin typeface="+mn-lt"/>
                <a:ea typeface="+mn-ea"/>
                <a:cs typeface="+mn-cs"/>
              </a:rPr>
              <a:t>2026/1/4</a:t>
            </a:fld>
            <a:endParaRPr lang="zh-CN" altLang="en-US" noProof="1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1754A0B0-F1E1-4C75-AD06-CFCEBFD55A6A}" type="slidenum">
              <a:rPr lang="zh-CN" altLang="en-US" noProof="1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4082" y="1377950"/>
            <a:ext cx="12340167" cy="127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5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6851" y="78318"/>
            <a:ext cx="1511301" cy="132926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745" b="1"/>
            </a:lvl1pPr>
            <a:lvl2pPr marL="332740" indent="0">
              <a:buNone/>
              <a:defRPr sz="1455" b="1"/>
            </a:lvl2pPr>
            <a:lvl3pPr marL="665480" indent="0">
              <a:buNone/>
              <a:defRPr sz="1310" b="1"/>
            </a:lvl3pPr>
            <a:lvl4pPr marL="998220" indent="0">
              <a:buNone/>
              <a:defRPr sz="1165" b="1"/>
            </a:lvl4pPr>
            <a:lvl5pPr marL="1330960" indent="0">
              <a:buNone/>
              <a:defRPr sz="1165" b="1"/>
            </a:lvl5pPr>
            <a:lvl6pPr marL="1664335" indent="0">
              <a:buNone/>
              <a:defRPr sz="1165" b="1"/>
            </a:lvl6pPr>
            <a:lvl7pPr marL="1997075" indent="0">
              <a:buNone/>
              <a:defRPr sz="1165" b="1"/>
            </a:lvl7pPr>
            <a:lvl8pPr marL="2329815" indent="0">
              <a:buNone/>
              <a:defRPr sz="1165" b="1"/>
            </a:lvl8pPr>
            <a:lvl9pPr marL="2662555" indent="0">
              <a:buNone/>
              <a:defRPr sz="1165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745" b="1"/>
            </a:lvl1pPr>
            <a:lvl2pPr marL="332740" indent="0">
              <a:buNone/>
              <a:defRPr sz="1455" b="1"/>
            </a:lvl2pPr>
            <a:lvl3pPr marL="665480" indent="0">
              <a:buNone/>
              <a:defRPr sz="1310" b="1"/>
            </a:lvl3pPr>
            <a:lvl4pPr marL="998220" indent="0">
              <a:buNone/>
              <a:defRPr sz="1165" b="1"/>
            </a:lvl4pPr>
            <a:lvl5pPr marL="1330960" indent="0">
              <a:buNone/>
              <a:defRPr sz="1165" b="1"/>
            </a:lvl5pPr>
            <a:lvl6pPr marL="1664335" indent="0">
              <a:buNone/>
              <a:defRPr sz="1165" b="1"/>
            </a:lvl6pPr>
            <a:lvl7pPr marL="1997075" indent="0">
              <a:buNone/>
              <a:defRPr sz="1165" b="1"/>
            </a:lvl7pPr>
            <a:lvl8pPr marL="2329815" indent="0">
              <a:buNone/>
              <a:defRPr sz="1165" b="1"/>
            </a:lvl8pPr>
            <a:lvl9pPr marL="2662555" indent="0">
              <a:buNone/>
              <a:defRPr sz="1165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29536" y="228170"/>
            <a:ext cx="9224264" cy="1029762"/>
          </a:xfrm>
          <a:prstGeom prst="rect">
            <a:avLst/>
          </a:prstGeom>
        </p:spPr>
        <p:txBody>
          <a:bodyPr anchor="ctr"/>
          <a:lstStyle>
            <a:lvl1pPr algn="l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2C6B4C4E-B5BF-4D88-832B-7823EBB56793}" type="datetime1">
              <a:rPr lang="zh-CN" altLang="en-US" noProof="1">
                <a:latin typeface="+mn-lt"/>
                <a:ea typeface="+mn-ea"/>
                <a:cs typeface="+mn-cs"/>
              </a:rPr>
              <a:t>2026/1/4</a:t>
            </a:fld>
            <a:endParaRPr lang="zh-CN" altLang="en-US" noProof="1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C3501FFB-2E93-4A6B-A79D-EC0FD954E631}" type="slidenum">
              <a:rPr lang="zh-CN" altLang="en-US" noProof="1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133" y="169333"/>
            <a:ext cx="1511301" cy="13292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4082" y="1498600"/>
            <a:ext cx="12340167" cy="12911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29536" y="319954"/>
            <a:ext cx="9224264" cy="1029762"/>
          </a:xfrm>
          <a:prstGeom prst="rect">
            <a:avLst/>
          </a:prstGeom>
        </p:spPr>
        <p:txBody>
          <a:bodyPr anchor="ctr"/>
          <a:lstStyle>
            <a:lvl1pPr algn="l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E0EC85AC-3DFC-4E8C-AB8E-DCBACAB943D8}" type="datetime1">
              <a:rPr lang="zh-CN" altLang="en-US" noProof="1">
                <a:latin typeface="+mn-lt"/>
                <a:ea typeface="+mn-ea"/>
                <a:cs typeface="+mn-cs"/>
              </a:rPr>
              <a:t>2026/1/4</a:t>
            </a:fld>
            <a:endParaRPr lang="zh-CN" altLang="en-US" noProof="1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63A559DF-C00E-4B7C-80FD-CC65FE27DCF0}" type="slidenum">
              <a:rPr lang="zh-CN" altLang="en-US" noProof="1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4082" y="1365251"/>
            <a:ext cx="12340167" cy="12911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3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0133" y="35984"/>
            <a:ext cx="1511301" cy="132926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29536" y="186094"/>
            <a:ext cx="9224264" cy="1029762"/>
          </a:xfrm>
          <a:prstGeom prst="rect">
            <a:avLst/>
          </a:prstGeom>
        </p:spPr>
        <p:txBody>
          <a:bodyPr anchor="ctr"/>
          <a:lstStyle>
            <a:lvl1pPr algn="l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C194E595-B90A-4DF9-9393-E8A7EA54759D}" type="datetime1">
              <a:rPr lang="zh-CN" altLang="en-US" noProof="1">
                <a:latin typeface="+mn-lt"/>
                <a:ea typeface="+mn-ea"/>
                <a:cs typeface="+mn-cs"/>
              </a:rPr>
              <a:t>2026/1/4</a:t>
            </a:fld>
            <a:endParaRPr lang="zh-CN" altLang="en-US" noProof="1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2FE5CAF5-A737-4280-B5C1-680B34F3ED86}" type="slidenum">
              <a:rPr lang="zh-CN" altLang="en-US" noProof="1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133" y="80434"/>
            <a:ext cx="1511301" cy="13292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7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5616" y="1397000"/>
            <a:ext cx="12338050" cy="12911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itle 1"/>
          <p:cNvSpPr txBox="1"/>
          <p:nvPr userDrawn="1"/>
        </p:nvSpPr>
        <p:spPr>
          <a:xfrm>
            <a:off x="2129367" y="228600"/>
            <a:ext cx="9224434" cy="1028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pPr fontAlgn="base">
              <a:spcAft>
                <a:spcPts val="0"/>
              </a:spcAft>
              <a:defRPr/>
            </a:pPr>
            <a:r>
              <a:rPr lang="zh-CN" altLang="en-US" sz="3205" strike="noStrike" noProof="1"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单击此处编辑母版标题样式</a:t>
            </a:r>
            <a:endParaRPr lang="en-US" sz="3205" strike="noStrike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18488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233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618488"/>
            <a:ext cx="6172200" cy="4242563"/>
          </a:xfrm>
        </p:spPr>
        <p:txBody>
          <a:bodyPr/>
          <a:lstStyle>
            <a:lvl1pPr>
              <a:defRPr sz="2330"/>
            </a:lvl1pPr>
            <a:lvl2pPr>
              <a:defRPr sz="2040"/>
            </a:lvl2pPr>
            <a:lvl3pPr>
              <a:defRPr sz="1745"/>
            </a:lvl3pPr>
            <a:lvl4pPr>
              <a:defRPr sz="1455"/>
            </a:lvl4pPr>
            <a:lvl5pPr>
              <a:defRPr sz="1455"/>
            </a:lvl5pPr>
            <a:lvl6pPr>
              <a:defRPr sz="1455"/>
            </a:lvl6pPr>
            <a:lvl7pPr>
              <a:defRPr sz="1455"/>
            </a:lvl7pPr>
            <a:lvl8pPr>
              <a:defRPr sz="1455"/>
            </a:lvl8pPr>
            <a:lvl9pPr>
              <a:defRPr sz="145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18688"/>
            <a:ext cx="3932238" cy="2650300"/>
          </a:xfrm>
        </p:spPr>
        <p:txBody>
          <a:bodyPr/>
          <a:lstStyle>
            <a:lvl1pPr marL="0" indent="0">
              <a:buNone/>
              <a:defRPr sz="1165"/>
            </a:lvl1pPr>
            <a:lvl2pPr marL="332740" indent="0">
              <a:buNone/>
              <a:defRPr sz="1020"/>
            </a:lvl2pPr>
            <a:lvl3pPr marL="665480" indent="0">
              <a:buNone/>
              <a:defRPr sz="875"/>
            </a:lvl3pPr>
            <a:lvl4pPr marL="998220" indent="0">
              <a:buNone/>
              <a:defRPr sz="730"/>
            </a:lvl4pPr>
            <a:lvl5pPr marL="1330960" indent="0">
              <a:buNone/>
              <a:defRPr sz="730"/>
            </a:lvl5pPr>
            <a:lvl6pPr marL="1664335" indent="0">
              <a:buNone/>
              <a:defRPr sz="730"/>
            </a:lvl6pPr>
            <a:lvl7pPr marL="1997075" indent="0">
              <a:buNone/>
              <a:defRPr sz="730"/>
            </a:lvl7pPr>
            <a:lvl8pPr marL="2329815" indent="0">
              <a:buNone/>
              <a:defRPr sz="730"/>
            </a:lvl8pPr>
            <a:lvl9pPr marL="2662555" indent="0">
              <a:buNone/>
              <a:defRPr sz="73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C37D0E34-0D74-4730-8030-847ED8B2EC78}" type="datetime1">
              <a:rPr lang="zh-CN" altLang="en-US" noProof="1">
                <a:latin typeface="+mn-lt"/>
                <a:ea typeface="+mn-ea"/>
                <a:cs typeface="+mn-cs"/>
              </a:rPr>
              <a:t>2026/1/4</a:t>
            </a:fld>
            <a:endParaRPr lang="zh-CN" altLang="en-US" noProof="1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A46099A2-6E73-4092-AC62-835122D447BC}" type="slidenum">
              <a:rPr lang="zh-CN" altLang="en-US" noProof="1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/>
          <p:nvPr userDrawn="1"/>
        </p:nvSpPr>
        <p:spPr>
          <a:xfrm>
            <a:off x="-500151" y="6413236"/>
            <a:ext cx="3909754" cy="25135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 defTabSz="0">
              <a:lnSpc>
                <a:spcPts val="1600"/>
              </a:lnSpc>
              <a:tabLst>
                <a:tab pos="1549400" algn="l"/>
              </a:tabLst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经济与管理学院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 userDrawn="1"/>
        </p:nvSpPr>
        <p:spPr>
          <a:xfrm flipV="1">
            <a:off x="0" y="994805"/>
            <a:ext cx="7232400" cy="709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" name="矩形 13"/>
          <p:cNvSpPr/>
          <p:nvPr userDrawn="1"/>
        </p:nvSpPr>
        <p:spPr>
          <a:xfrm flipV="1">
            <a:off x="0" y="6285406"/>
            <a:ext cx="12186000" cy="1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5" name="TextBox 1"/>
          <p:cNvSpPr txBox="1"/>
          <p:nvPr userDrawn="1"/>
        </p:nvSpPr>
        <p:spPr>
          <a:xfrm>
            <a:off x="8628609" y="6413236"/>
            <a:ext cx="3909754" cy="25648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 defTabSz="0">
              <a:lnSpc>
                <a:spcPts val="1600"/>
              </a:lnSpc>
              <a:tabLst>
                <a:tab pos="1549400" algn="l"/>
              </a:tabLst>
            </a:pPr>
            <a:fld id="{1D8BD707-D9CF-40AE-B4C6-C98DA3205C09}" type="datetimeFigureOut">
              <a:rPr lang="en-US" altLang="zh-CN" sz="1400" smtClean="0">
                <a:solidFill>
                  <a:schemeClr val="bg1">
                    <a:lumMod val="50000"/>
                  </a:schemeClr>
                </a:solidFill>
              </a:rPr>
              <a:t>1/4/2026</a:t>
            </a:fld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4082" y="1452034"/>
            <a:ext cx="12340167" cy="12911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1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3200" y="124884"/>
            <a:ext cx="1511301" cy="1327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itle 1"/>
          <p:cNvSpPr txBox="1"/>
          <p:nvPr userDrawn="1"/>
        </p:nvSpPr>
        <p:spPr>
          <a:xfrm>
            <a:off x="2129367" y="228600"/>
            <a:ext cx="9224434" cy="1028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pPr fontAlgn="base">
              <a:spcAft>
                <a:spcPts val="0"/>
              </a:spcAft>
              <a:defRPr/>
            </a:pPr>
            <a:r>
              <a:rPr lang="zh-CN" altLang="en-US" sz="3205" strike="noStrike" noProof="1"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单击此处编辑母版标题样式</a:t>
            </a:r>
            <a:endParaRPr lang="en-US" sz="3205" strike="noStrike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1544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233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615440"/>
            <a:ext cx="6172200" cy="4245611"/>
          </a:xfrm>
        </p:spPr>
        <p:txBody>
          <a:bodyPr rtlCol="0">
            <a:normAutofit/>
          </a:bodyPr>
          <a:lstStyle>
            <a:lvl1pPr marL="0" indent="0">
              <a:buNone/>
              <a:defRPr sz="2330"/>
            </a:lvl1pPr>
            <a:lvl2pPr marL="332740" indent="0">
              <a:buNone/>
              <a:defRPr sz="2040"/>
            </a:lvl2pPr>
            <a:lvl3pPr marL="665480" indent="0">
              <a:buNone/>
              <a:defRPr sz="1745"/>
            </a:lvl3pPr>
            <a:lvl4pPr marL="998220" indent="0">
              <a:buNone/>
              <a:defRPr sz="1455"/>
            </a:lvl4pPr>
            <a:lvl5pPr marL="1330960" indent="0">
              <a:buNone/>
              <a:defRPr sz="1455"/>
            </a:lvl5pPr>
            <a:lvl6pPr marL="1664335" indent="0">
              <a:buNone/>
              <a:defRPr sz="1455"/>
            </a:lvl6pPr>
            <a:lvl7pPr marL="1997075" indent="0">
              <a:buNone/>
              <a:defRPr sz="1455"/>
            </a:lvl7pPr>
            <a:lvl8pPr marL="2329815" indent="0">
              <a:buNone/>
              <a:defRPr sz="1455"/>
            </a:lvl8pPr>
            <a:lvl9pPr marL="2662555" indent="0">
              <a:buNone/>
              <a:defRPr sz="1455"/>
            </a:lvl9pPr>
          </a:lstStyle>
          <a:p>
            <a:pPr lvl="0" fontAlgn="base"/>
            <a:r>
              <a:rPr lang="zh-CN" altLang="en-US" strike="noStrike" noProof="0"/>
              <a:t>单击图标添加图片</a:t>
            </a:r>
            <a:endParaRPr lang="en-US" strike="noStrike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15640"/>
            <a:ext cx="3932238" cy="2653348"/>
          </a:xfrm>
        </p:spPr>
        <p:txBody>
          <a:bodyPr/>
          <a:lstStyle>
            <a:lvl1pPr marL="0" indent="0">
              <a:buNone/>
              <a:defRPr sz="1165"/>
            </a:lvl1pPr>
            <a:lvl2pPr marL="332740" indent="0">
              <a:buNone/>
              <a:defRPr sz="1020"/>
            </a:lvl2pPr>
            <a:lvl3pPr marL="665480" indent="0">
              <a:buNone/>
              <a:defRPr sz="875"/>
            </a:lvl3pPr>
            <a:lvl4pPr marL="998220" indent="0">
              <a:buNone/>
              <a:defRPr sz="730"/>
            </a:lvl4pPr>
            <a:lvl5pPr marL="1330960" indent="0">
              <a:buNone/>
              <a:defRPr sz="730"/>
            </a:lvl5pPr>
            <a:lvl6pPr marL="1664335" indent="0">
              <a:buNone/>
              <a:defRPr sz="730"/>
            </a:lvl6pPr>
            <a:lvl7pPr marL="1997075" indent="0">
              <a:buNone/>
              <a:defRPr sz="730"/>
            </a:lvl7pPr>
            <a:lvl8pPr marL="2329815" indent="0">
              <a:buNone/>
              <a:defRPr sz="730"/>
            </a:lvl8pPr>
            <a:lvl9pPr marL="2662555" indent="0">
              <a:buNone/>
              <a:defRPr sz="73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1CDAD6A8-F4FD-4D5B-990E-A37C39E1FFB6}" type="datetime1">
              <a:rPr lang="zh-CN" altLang="en-US" noProof="1">
                <a:latin typeface="+mn-lt"/>
                <a:ea typeface="+mn-ea"/>
                <a:cs typeface="+mn-cs"/>
              </a:rPr>
              <a:t>2026/1/4</a:t>
            </a:fld>
            <a:endParaRPr lang="zh-CN" altLang="en-US" noProof="1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96EC8CD8-8488-4A18-B2E7-0541019B05E8}" type="slidenum">
              <a:rPr lang="zh-CN" altLang="en-US" noProof="1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133" y="169333"/>
            <a:ext cx="1511301" cy="13292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5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4082" y="1483784"/>
            <a:ext cx="12340167" cy="127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129536" y="319954"/>
            <a:ext cx="9224264" cy="1029762"/>
          </a:xfrm>
          <a:prstGeom prst="rect">
            <a:avLst/>
          </a:prstGeom>
        </p:spPr>
        <p:txBody>
          <a:bodyPr anchor="ctr"/>
          <a:lstStyle>
            <a:lvl1pPr algn="l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16C7459A-6A09-49B3-B29C-97D48A977B28}" type="datetime1">
              <a:rPr lang="zh-CN" altLang="en-US" noProof="1">
                <a:latin typeface="+mn-lt"/>
                <a:ea typeface="+mn-ea"/>
                <a:cs typeface="+mn-cs"/>
              </a:rPr>
              <a:t>2026/1/4</a:t>
            </a:fld>
            <a:endParaRPr lang="zh-CN" altLang="en-US" noProof="1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CFB85E63-CC36-4DD1-8EC8-7FB3B8FDD24D}" type="slidenum">
              <a:rPr lang="zh-CN" altLang="en-US" noProof="1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4082" y="1390651"/>
            <a:ext cx="12340167" cy="127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4950" y="76200"/>
            <a:ext cx="1513416" cy="132926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itle 1"/>
          <p:cNvSpPr txBox="1"/>
          <p:nvPr userDrawn="1"/>
        </p:nvSpPr>
        <p:spPr>
          <a:xfrm>
            <a:off x="2129367" y="228600"/>
            <a:ext cx="9224434" cy="1028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pPr fontAlgn="base">
              <a:spcAft>
                <a:spcPts val="0"/>
              </a:spcAft>
              <a:defRPr/>
            </a:pPr>
            <a:r>
              <a:rPr lang="zh-CN" altLang="en-US" sz="3205" strike="noStrike" noProof="1"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单击此处编辑母版标题样式</a:t>
            </a:r>
            <a:endParaRPr lang="en-US" sz="3205" strike="noStrike" noProof="1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658111"/>
            <a:ext cx="2628901" cy="4518852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58111"/>
            <a:ext cx="7734301" cy="4518851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B57D293A-7940-437B-AB43-A39AD7A88B38}" type="datetime1">
              <a:rPr lang="zh-CN" altLang="en-US" noProof="1">
                <a:latin typeface="+mn-lt"/>
                <a:ea typeface="+mn-ea"/>
                <a:cs typeface="+mn-cs"/>
              </a:rPr>
              <a:t>2026/1/4</a:t>
            </a:fld>
            <a:endParaRPr lang="zh-CN" altLang="en-US" noProof="1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13978EB8-D335-4E89-B15D-D471F3571B4E}" type="slidenum">
              <a:rPr lang="zh-CN" altLang="en-US" noProof="1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/>
          <p:nvPr userDrawn="1"/>
        </p:nvSpPr>
        <p:spPr>
          <a:xfrm>
            <a:off x="-500151" y="6413236"/>
            <a:ext cx="3909754" cy="25135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 defTabSz="0">
              <a:lnSpc>
                <a:spcPts val="1600"/>
              </a:lnSpc>
              <a:tabLst>
                <a:tab pos="1549400" algn="l"/>
              </a:tabLst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经济与管理学院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 userDrawn="1"/>
        </p:nvSpPr>
        <p:spPr>
          <a:xfrm flipV="1">
            <a:off x="0" y="994805"/>
            <a:ext cx="7232400" cy="709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" name="矩形 13"/>
          <p:cNvSpPr/>
          <p:nvPr userDrawn="1"/>
        </p:nvSpPr>
        <p:spPr>
          <a:xfrm flipV="1">
            <a:off x="0" y="6285406"/>
            <a:ext cx="12186000" cy="1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5" name="TextBox 1"/>
          <p:cNvSpPr txBox="1"/>
          <p:nvPr userDrawn="1"/>
        </p:nvSpPr>
        <p:spPr>
          <a:xfrm>
            <a:off x="8628609" y="6413236"/>
            <a:ext cx="3909754" cy="25648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 defTabSz="0">
              <a:lnSpc>
                <a:spcPts val="1600"/>
              </a:lnSpc>
              <a:tabLst>
                <a:tab pos="1549400" algn="l"/>
              </a:tabLst>
            </a:pPr>
            <a:fld id="{1D8BD707-D9CF-40AE-B4C6-C98DA3205C09}" type="datetimeFigureOut">
              <a:rPr lang="en-US" altLang="zh-CN" sz="1400" smtClean="0">
                <a:solidFill>
                  <a:schemeClr val="bg1">
                    <a:lumMod val="50000"/>
                  </a:schemeClr>
                </a:solidFill>
              </a:rPr>
              <a:t>1/4/2026</a:t>
            </a:fld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7307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869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994805"/>
            <a:ext cx="9031975" cy="709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0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1630" algn="l" defTabSz="914400" rtl="0" eaLnBrk="1" latinLnBrk="0" hangingPunct="1">
        <a:spcBef>
          <a:spcPts val="95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4480" algn="l" defTabSz="914400" rtl="0" eaLnBrk="1" latinLnBrk="0" hangingPunct="1">
        <a:spcBef>
          <a:spcPts val="95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7330" algn="l" defTabSz="914400" rtl="0" eaLnBrk="1" latinLnBrk="0" hangingPunct="1">
        <a:spcBef>
          <a:spcPts val="95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7330" algn="l" defTabSz="914400" rtl="0" eaLnBrk="1" latinLnBrk="0" hangingPunct="1">
        <a:spcBef>
          <a:spcPts val="95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7330" algn="l" defTabSz="914400" rtl="0" eaLnBrk="1" latinLnBrk="0" hangingPunct="1">
        <a:spcBef>
          <a:spcPts val="95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7330" algn="l" defTabSz="914400" rtl="0" eaLnBrk="1" latinLnBrk="0" hangingPunct="1">
        <a:spcBef>
          <a:spcPts val="95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7330" algn="l" defTabSz="914400" rtl="0" eaLnBrk="1" latinLnBrk="0" hangingPunct="1">
        <a:spcBef>
          <a:spcPts val="95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7330" algn="l" defTabSz="914400" rtl="0" eaLnBrk="1" latinLnBrk="0" hangingPunct="1">
        <a:spcBef>
          <a:spcPts val="95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7330" algn="l" defTabSz="914400" rtl="0" eaLnBrk="1" latinLnBrk="0" hangingPunct="1">
        <a:spcBef>
          <a:spcPts val="95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Placeholder 2"/>
          <p:cNvSpPr>
            <a:spLocks noGrp="1"/>
          </p:cNvSpPr>
          <p:nvPr>
            <p:ph type="body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lstStyle/>
          <a:p>
            <a:pPr lvl="0" indent="-171450"/>
            <a:r>
              <a:rPr lang="zh-CN" altLang="en-US"/>
              <a:t>单击此处编辑母版文本样式</a:t>
            </a:r>
          </a:p>
          <a:p>
            <a:pPr lvl="1" indent="-171450"/>
            <a:r>
              <a:rPr lang="zh-CN" altLang="en-US"/>
              <a:t>第二级</a:t>
            </a:r>
          </a:p>
          <a:p>
            <a:pPr lvl="2" indent="-171450"/>
            <a:r>
              <a:rPr lang="zh-CN" altLang="en-US"/>
              <a:t>第三级</a:t>
            </a:r>
          </a:p>
          <a:p>
            <a:pPr lvl="3" indent="-171450"/>
            <a:r>
              <a:rPr lang="zh-CN" altLang="en-US"/>
              <a:t>第四级</a:t>
            </a:r>
          </a:p>
          <a:p>
            <a:pPr lvl="4" indent="-171450"/>
            <a:r>
              <a:rPr lang="zh-CN" altLang="en-US"/>
              <a:t>第五级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spcBef>
                <a:spcPts val="0"/>
              </a:spcBef>
              <a:spcAft>
                <a:spcPts val="0"/>
              </a:spcAft>
              <a:defRPr sz="8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fontAlgn="base">
              <a:defRPr/>
            </a:pPr>
            <a:fld id="{4495405E-2761-4DA1-97DB-0E23CB194FDF}" type="datetime1">
              <a:rPr lang="zh-CN" altLang="en-US" strike="noStrike" noProof="1">
                <a:latin typeface="+mn-lt"/>
                <a:ea typeface="+mn-ea"/>
                <a:cs typeface="+mn-cs"/>
              </a:rPr>
              <a:t>2026/1/4</a:t>
            </a:fld>
            <a:endParaRPr lang="zh-CN" alt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spcBef>
                <a:spcPts val="0"/>
              </a:spcBef>
              <a:spcAft>
                <a:spcPts val="0"/>
              </a:spcAft>
              <a:defRPr sz="8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fontAlgn="base">
              <a:defRPr/>
            </a:pPr>
            <a:r>
              <a:rPr lang="zh-CN" altLang="en-US" strike="noStrike" noProof="1">
                <a:latin typeface="+mn-lt"/>
                <a:ea typeface="+mn-ea"/>
                <a:cs typeface="+mn-cs"/>
              </a:rPr>
              <a:t>1</a:t>
            </a:r>
            <a:endParaRPr lang="zh-CN" alt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spcBef>
                <a:spcPts val="0"/>
              </a:spcBef>
              <a:spcAft>
                <a:spcPts val="0"/>
              </a:spcAft>
              <a:defRPr sz="8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fontAlgn="base">
              <a:defRPr/>
            </a:pPr>
            <a:fld id="{4FC76A73-6861-44DE-9CDD-EE5710919322}" type="slidenum">
              <a:rPr lang="zh-CN" altLang="en-US" strike="noStrike" noProof="1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5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itchFamily="2" charset="-122"/>
        </a:defRPr>
      </a:lvl9pPr>
    </p:titleStyle>
    <p:bodyStyle>
      <a:lvl1pPr marL="166370" indent="-164465" algn="l" rtl="0" eaLnBrk="0" fontAlgn="base" hangingPunct="0">
        <a:lnSpc>
          <a:spcPct val="90000"/>
        </a:lnSpc>
        <a:spcBef>
          <a:spcPct val="146000"/>
        </a:spcBef>
        <a:spcAft>
          <a:spcPct val="0"/>
        </a:spcAft>
        <a:buFont typeface="Wingdings" panose="05000000000000000000" pitchFamily="2" charset="2"/>
        <a:buChar char="Ø"/>
        <a:defRPr sz="2040" kern="1200">
          <a:solidFill>
            <a:schemeClr val="tx1"/>
          </a:solidFill>
          <a:latin typeface="Times New Roman" panose="02020503050405090304" pitchFamily="18" charset="0"/>
          <a:ea typeface="华文楷体" panose="02010600040101010101" pitchFamily="2" charset="-122"/>
          <a:cs typeface="Times New Roman" panose="02020503050405090304" pitchFamily="18" charset="0"/>
        </a:defRPr>
      </a:lvl1pPr>
      <a:lvl2pPr marL="499110" indent="-164465" algn="l" rtl="0" eaLnBrk="0" fontAlgn="base" hangingPunct="0">
        <a:lnSpc>
          <a:spcPct val="90000"/>
        </a:lnSpc>
        <a:spcBef>
          <a:spcPct val="73000"/>
        </a:spcBef>
        <a:spcAft>
          <a:spcPct val="0"/>
        </a:spcAft>
        <a:buFont typeface="Wingdings" panose="05000000000000000000" pitchFamily="2" charset="2"/>
        <a:buChar char="Ø"/>
        <a:defRPr sz="1745" kern="1200">
          <a:solidFill>
            <a:schemeClr val="tx1"/>
          </a:solidFill>
          <a:latin typeface="Times New Roman" panose="02020503050405090304" pitchFamily="18" charset="0"/>
          <a:ea typeface="华文楷体" panose="02010600040101010101" pitchFamily="2" charset="-122"/>
          <a:cs typeface="Times New Roman" panose="02020503050405090304" pitchFamily="18" charset="0"/>
        </a:defRPr>
      </a:lvl2pPr>
      <a:lvl3pPr marL="831850" indent="-164465" algn="l" rtl="0" eaLnBrk="0" fontAlgn="base" hangingPunct="0">
        <a:lnSpc>
          <a:spcPct val="90000"/>
        </a:lnSpc>
        <a:spcBef>
          <a:spcPct val="73000"/>
        </a:spcBef>
        <a:spcAft>
          <a:spcPct val="0"/>
        </a:spcAft>
        <a:buFont typeface="Wingdings" panose="05000000000000000000" pitchFamily="2" charset="2"/>
        <a:buChar char="Ø"/>
        <a:defRPr sz="1455" kern="1200">
          <a:solidFill>
            <a:schemeClr val="tx1"/>
          </a:solidFill>
          <a:latin typeface="Times New Roman" panose="02020503050405090304" pitchFamily="18" charset="0"/>
          <a:ea typeface="华文楷体" panose="02010600040101010101" pitchFamily="2" charset="-122"/>
          <a:cs typeface="Times New Roman" panose="02020503050405090304" pitchFamily="18" charset="0"/>
        </a:defRPr>
      </a:lvl3pPr>
      <a:lvl4pPr marL="1164590" indent="-164465" algn="l" rtl="0" eaLnBrk="0" fontAlgn="base" hangingPunct="0">
        <a:lnSpc>
          <a:spcPct val="90000"/>
        </a:lnSpc>
        <a:spcBef>
          <a:spcPct val="73000"/>
        </a:spcBef>
        <a:spcAft>
          <a:spcPct val="0"/>
        </a:spcAft>
        <a:buFont typeface="Wingdings" panose="05000000000000000000" pitchFamily="2" charset="2"/>
        <a:buChar char="Ø"/>
        <a:defRPr kern="1200">
          <a:solidFill>
            <a:schemeClr val="tx1"/>
          </a:solidFill>
          <a:latin typeface="Times New Roman" panose="02020503050405090304" pitchFamily="18" charset="0"/>
          <a:ea typeface="华文楷体" panose="02010600040101010101" pitchFamily="2" charset="-122"/>
          <a:cs typeface="Times New Roman" panose="02020503050405090304" pitchFamily="18" charset="0"/>
        </a:defRPr>
      </a:lvl4pPr>
      <a:lvl5pPr marL="1497965" indent="-164465" algn="l" rtl="0" eaLnBrk="0" fontAlgn="base" hangingPunct="0">
        <a:lnSpc>
          <a:spcPct val="90000"/>
        </a:lnSpc>
        <a:spcBef>
          <a:spcPct val="73000"/>
        </a:spcBef>
        <a:spcAft>
          <a:spcPct val="0"/>
        </a:spcAft>
        <a:buFont typeface="Wingdings" panose="05000000000000000000" pitchFamily="2" charset="2"/>
        <a:buChar char="Ø"/>
        <a:defRPr kern="1200">
          <a:solidFill>
            <a:schemeClr val="tx1"/>
          </a:solidFill>
          <a:latin typeface="Times New Roman" panose="02020503050405090304" pitchFamily="18" charset="0"/>
          <a:ea typeface="华文楷体" panose="02010600040101010101" pitchFamily="2" charset="-122"/>
          <a:cs typeface="Times New Roman" panose="02020503050405090304" pitchFamily="18" charset="0"/>
        </a:defRPr>
      </a:lvl5pPr>
      <a:lvl6pPr marL="1830705" indent="-164465" algn="l" defTabSz="665480" rtl="0" eaLnBrk="1" latinLnBrk="0" hangingPunct="1">
        <a:lnSpc>
          <a:spcPct val="90000"/>
        </a:lnSpc>
        <a:spcBef>
          <a:spcPct val="73000"/>
        </a:spcBef>
        <a:buFont typeface="Arial" panose="020B0604020202090204" pitchFamily="34" charset="0"/>
        <a:buChar char="•"/>
        <a:defRPr sz="1310" kern="1200">
          <a:solidFill>
            <a:schemeClr val="tx1"/>
          </a:solidFill>
          <a:latin typeface="+mn-lt"/>
          <a:ea typeface="+mn-ea"/>
          <a:cs typeface="+mn-cs"/>
        </a:defRPr>
      </a:lvl6pPr>
      <a:lvl7pPr marL="2163445" indent="-164465" algn="l" defTabSz="665480" rtl="0" eaLnBrk="1" latinLnBrk="0" hangingPunct="1">
        <a:lnSpc>
          <a:spcPct val="90000"/>
        </a:lnSpc>
        <a:spcBef>
          <a:spcPct val="73000"/>
        </a:spcBef>
        <a:buFont typeface="Arial" panose="020B0604020202090204" pitchFamily="34" charset="0"/>
        <a:buChar char="•"/>
        <a:defRPr sz="1310" kern="1200">
          <a:solidFill>
            <a:schemeClr val="tx1"/>
          </a:solidFill>
          <a:latin typeface="+mn-lt"/>
          <a:ea typeface="+mn-ea"/>
          <a:cs typeface="+mn-cs"/>
        </a:defRPr>
      </a:lvl7pPr>
      <a:lvl8pPr marL="2496185" indent="-164465" algn="l" defTabSz="665480" rtl="0" eaLnBrk="1" latinLnBrk="0" hangingPunct="1">
        <a:lnSpc>
          <a:spcPct val="90000"/>
        </a:lnSpc>
        <a:spcBef>
          <a:spcPct val="73000"/>
        </a:spcBef>
        <a:buFont typeface="Arial" panose="020B0604020202090204" pitchFamily="34" charset="0"/>
        <a:buChar char="•"/>
        <a:defRPr sz="1310" kern="1200">
          <a:solidFill>
            <a:schemeClr val="tx1"/>
          </a:solidFill>
          <a:latin typeface="+mn-lt"/>
          <a:ea typeface="+mn-ea"/>
          <a:cs typeface="+mn-cs"/>
        </a:defRPr>
      </a:lvl8pPr>
      <a:lvl9pPr marL="2828925" indent="-164465" algn="l" defTabSz="665480" rtl="0" eaLnBrk="1" latinLnBrk="0" hangingPunct="1">
        <a:lnSpc>
          <a:spcPct val="90000"/>
        </a:lnSpc>
        <a:spcBef>
          <a:spcPct val="73000"/>
        </a:spcBef>
        <a:buFont typeface="Arial" panose="020B0604020202090204" pitchFamily="34" charset="0"/>
        <a:buChar char="•"/>
        <a:defRPr sz="13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1pPr>
      <a:lvl2pPr marL="332740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2pPr>
      <a:lvl3pPr marL="665480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3pPr>
      <a:lvl4pPr marL="998220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4pPr>
      <a:lvl5pPr marL="1330960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5pPr>
      <a:lvl6pPr marL="1664335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6pPr>
      <a:lvl7pPr marL="1997075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7pPr>
      <a:lvl8pPr marL="2329815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8pPr>
      <a:lvl9pPr marL="2662555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20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sldNum="0"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5231" y="953478"/>
            <a:ext cx="9620738" cy="1760670"/>
          </a:xfrm>
        </p:spPr>
        <p:txBody>
          <a:bodyPr anchor="ctr">
            <a:noAutofit/>
          </a:bodyPr>
          <a:lstStyle/>
          <a:p>
            <a:pPr eaLnBrk="1" fontAlgn="base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4800" noProof="1">
                <a:solidFill>
                  <a:srgbClr val="FF0000"/>
                </a:solidFill>
                <a:effectLst/>
                <a:sym typeface="+mn-ea"/>
              </a:rPr>
              <a:t>用户数据采集与关联分析</a:t>
            </a:r>
            <a:br>
              <a:rPr lang="en-US" altLang="zh-CN" sz="4800" noProof="1">
                <a:solidFill>
                  <a:srgbClr val="FF0000"/>
                </a:solidFill>
                <a:effectLst/>
                <a:sym typeface="+mn-ea"/>
              </a:rPr>
            </a:br>
            <a:r>
              <a:rPr lang="zh-CN" altLang="en-US" sz="3600" strike="noStrike" noProof="1">
                <a:solidFill>
                  <a:srgbClr val="FF0000"/>
                </a:solidFill>
                <a:effectLst/>
              </a:rPr>
              <a:t>（结课作业）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3477" y="3563006"/>
            <a:ext cx="3547746" cy="2730685"/>
          </a:xfrm>
        </p:spPr>
        <p:txBody>
          <a:bodyPr rtlCol="0" anchor="ctr">
            <a:noAutofit/>
          </a:bodyPr>
          <a:lstStyle/>
          <a:p>
            <a:pPr eaLnBrk="1" fontAlgn="base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1600" kern="1500" spc="150" noProof="1"/>
              <a:t>关张旭</a:t>
            </a:r>
            <a:endParaRPr lang="en-US" altLang="zh-CN" sz="1600" strike="noStrike" kern="1500" spc="150" noProof="1"/>
          </a:p>
          <a:p>
            <a:pPr algn="l" eaLnBrk="1" fontAlgn="base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1600" strike="noStrike" kern="1500" spc="150" noProof="1"/>
              <a:t>               </a:t>
            </a:r>
            <a:r>
              <a:rPr lang="zh-CN" altLang="en-US" sz="1600" strike="noStrike" kern="1500" spc="150" noProof="1"/>
              <a:t>班级：信管</a:t>
            </a:r>
            <a:r>
              <a:rPr lang="en-US" altLang="zh-CN" sz="1600" strike="noStrike" kern="1500" spc="150" noProof="1"/>
              <a:t>2302  </a:t>
            </a:r>
          </a:p>
          <a:p>
            <a:pPr algn="l" eaLnBrk="1" fontAlgn="base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1600" kern="1500" spc="150" noProof="1"/>
              <a:t>          </a:t>
            </a:r>
            <a:r>
              <a:rPr lang="zh-CN" altLang="en-US" sz="1600" kern="1500" spc="150" noProof="1"/>
              <a:t>学号：</a:t>
            </a:r>
            <a:r>
              <a:rPr lang="en-US" altLang="zh-CN" sz="1600" kern="1500" spc="150" noProof="1"/>
              <a:t>202321054037</a:t>
            </a:r>
            <a:r>
              <a:rPr lang="en-US" altLang="zh-CN" sz="1600" strike="noStrike" kern="1500" spc="150" noProof="1"/>
              <a:t>   </a:t>
            </a:r>
          </a:p>
          <a:p>
            <a:pPr algn="r" eaLnBrk="1" fontAlgn="base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sz="1600" strike="noStrike" kern="1500" spc="150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lIns="88750" tIns="44375" rIns="88750" bIns="44375" rtlCol="0" anchor="ctr"/>
          <a:lstStyle/>
          <a:p>
            <a:pPr fontAlgn="base">
              <a:defRPr/>
            </a:pPr>
            <a:r>
              <a:rPr lang="zh-CN" altLang="en-US" sz="960" strike="noStrike" noProof="1">
                <a:latin typeface="+mn-lt"/>
                <a:ea typeface="+mn-ea"/>
                <a:cs typeface="+mn-cs"/>
              </a:rPr>
              <a:t>1</a:t>
            </a:r>
            <a:endParaRPr lang="zh-CN" altLang="en-US" sz="960" strike="noStrike" noProof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08BF4-AF94-21DC-E4AE-BC1999DC5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>
            <a:extLst>
              <a:ext uri="{FF2B5EF4-FFF2-40B4-BE49-F238E27FC236}">
                <a16:creationId xmlns:a16="http://schemas.microsoft.com/office/drawing/2014/main" id="{AF24363B-63AF-20D4-1188-7144F96C5CCD}"/>
              </a:ext>
            </a:extLst>
          </p:cNvPr>
          <p:cNvSpPr txBox="1"/>
          <p:nvPr/>
        </p:nvSpPr>
        <p:spPr>
          <a:xfrm>
            <a:off x="500380" y="266065"/>
            <a:ext cx="433832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rebuchet MS" panose="020B0603020202020204" pitchFamily="18" charset="0"/>
                <a:cs typeface="Trebuchet MS" panose="020B0603020202020204" pitchFamily="18" charset="0"/>
              </a:rPr>
              <a:t>第二讲 词频统计</a:t>
            </a:r>
            <a:endParaRPr lang="en-US" altLang="zh-CN" sz="3600" b="1" dirty="0">
              <a:solidFill>
                <a:srgbClr val="FF0000"/>
              </a:solidFill>
              <a:latin typeface="Trebuchet MS" panose="020B0603020202020204" pitchFamily="18" charset="0"/>
              <a:cs typeface="Trebuchet MS" panose="020B0603020202020204" pitchFamily="18" charset="0"/>
            </a:endParaRPr>
          </a:p>
        </p:txBody>
      </p:sp>
      <p:pic>
        <p:nvPicPr>
          <p:cNvPr id="3" name="图片 2" descr="图表&#10;&#10;AI 生成的内容可能不正确。">
            <a:extLst>
              <a:ext uri="{FF2B5EF4-FFF2-40B4-BE49-F238E27FC236}">
                <a16:creationId xmlns:a16="http://schemas.microsoft.com/office/drawing/2014/main" id="{AF7072E9-6CDB-5C0B-DC11-BD9DC4AE8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48" y="0"/>
            <a:ext cx="8331052" cy="629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7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DB4C9-08C1-7224-A0AE-46D84E9E1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>
            <a:extLst>
              <a:ext uri="{FF2B5EF4-FFF2-40B4-BE49-F238E27FC236}">
                <a16:creationId xmlns:a16="http://schemas.microsoft.com/office/drawing/2014/main" id="{B703D1DF-5BF5-29F9-7E84-1D2B70CB6966}"/>
              </a:ext>
            </a:extLst>
          </p:cNvPr>
          <p:cNvSpPr txBox="1"/>
          <p:nvPr/>
        </p:nvSpPr>
        <p:spPr>
          <a:xfrm>
            <a:off x="500380" y="266065"/>
            <a:ext cx="433832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18" charset="0"/>
                <a:ea typeface="宋体" panose="02010600030101010101" pitchFamily="2" charset="-122"/>
                <a:cs typeface="Trebuchet MS" panose="020B0603020202020204" pitchFamily="18" charset="0"/>
              </a:rPr>
              <a:t>第二讲 词频统计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 pitchFamily="18" charset="0"/>
              <a:ea typeface="宋体" panose="02010600030101010101" pitchFamily="2" charset="-122"/>
              <a:cs typeface="Trebuchet MS" panose="020B0603020202020204" pitchFamily="18" charset="0"/>
            </a:endParaRPr>
          </a:p>
        </p:txBody>
      </p:sp>
      <p:pic>
        <p:nvPicPr>
          <p:cNvPr id="3" name="图片 2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00934B39-6EBB-F708-62CF-E0B32BE45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10343"/>
            <a:ext cx="5556869" cy="51525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5C2D4E-AC11-39F2-7C70-2B1B433E5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868" y="1110344"/>
            <a:ext cx="6635132" cy="514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89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1FA4-D65F-3AB4-9545-17F6500FF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>
            <a:extLst>
              <a:ext uri="{FF2B5EF4-FFF2-40B4-BE49-F238E27FC236}">
                <a16:creationId xmlns:a16="http://schemas.microsoft.com/office/drawing/2014/main" id="{3351AE91-9610-AC48-11E4-38579DE8B2E4}"/>
              </a:ext>
            </a:extLst>
          </p:cNvPr>
          <p:cNvSpPr txBox="1"/>
          <p:nvPr/>
        </p:nvSpPr>
        <p:spPr>
          <a:xfrm>
            <a:off x="500380" y="266065"/>
            <a:ext cx="433832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18" charset="0"/>
                <a:ea typeface="宋体" panose="02010600030101010101" pitchFamily="2" charset="-122"/>
                <a:cs typeface="Trebuchet MS" panose="020B0603020202020204" pitchFamily="18" charset="0"/>
              </a:rPr>
              <a:t>第二讲 词频统计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 pitchFamily="18" charset="0"/>
              <a:ea typeface="宋体" panose="02010600030101010101" pitchFamily="2" charset="-122"/>
              <a:cs typeface="Trebuchet MS" panose="020B0603020202020204" pitchFamily="18" charset="0"/>
            </a:endParaRPr>
          </a:p>
        </p:txBody>
      </p:sp>
      <p:pic>
        <p:nvPicPr>
          <p:cNvPr id="3" name="图片 2" descr="图表, 条形图&#10;&#10;AI 生成的内容可能不正确。">
            <a:extLst>
              <a:ext uri="{FF2B5EF4-FFF2-40B4-BE49-F238E27FC236}">
                <a16:creationId xmlns:a16="http://schemas.microsoft.com/office/drawing/2014/main" id="{D7B9D228-75CF-5149-2516-69ED9527E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9800"/>
            <a:ext cx="5895098" cy="3762829"/>
          </a:xfrm>
          <a:prstGeom prst="rect">
            <a:avLst/>
          </a:prstGeom>
        </p:spPr>
      </p:pic>
      <p:pic>
        <p:nvPicPr>
          <p:cNvPr id="5" name="图片 4" descr="图表&#10;&#10;AI 生成的内容可能不正确。">
            <a:extLst>
              <a:ext uri="{FF2B5EF4-FFF2-40B4-BE49-F238E27FC236}">
                <a16:creationId xmlns:a16="http://schemas.microsoft.com/office/drawing/2014/main" id="{981E5D29-64E8-EF89-433B-9042CB847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084" y="939800"/>
            <a:ext cx="5799460" cy="374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68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9A2BD-123D-4E54-096E-C0B25753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>
            <a:extLst>
              <a:ext uri="{FF2B5EF4-FFF2-40B4-BE49-F238E27FC236}">
                <a16:creationId xmlns:a16="http://schemas.microsoft.com/office/drawing/2014/main" id="{C67D8E32-F264-EA35-718D-6B996FAD1BD6}"/>
              </a:ext>
            </a:extLst>
          </p:cNvPr>
          <p:cNvSpPr txBox="1"/>
          <p:nvPr/>
        </p:nvSpPr>
        <p:spPr>
          <a:xfrm>
            <a:off x="500380" y="266065"/>
            <a:ext cx="433832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18" charset="0"/>
                <a:ea typeface="宋体" panose="02010600030101010101" pitchFamily="2" charset="-122"/>
                <a:cs typeface="Trebuchet MS" panose="020B0603020202020204" pitchFamily="18" charset="0"/>
              </a:rPr>
              <a:t>第二讲 词频统计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 pitchFamily="18" charset="0"/>
              <a:ea typeface="宋体" panose="02010600030101010101" pitchFamily="2" charset="-122"/>
              <a:cs typeface="Trebuchet MS" panose="020B06030202020202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56709E-9317-0EA1-7AAC-E5A43C22425C}"/>
              </a:ext>
            </a:extLst>
          </p:cNvPr>
          <p:cNvSpPr txBox="1"/>
          <p:nvPr/>
        </p:nvSpPr>
        <p:spPr>
          <a:xfrm>
            <a:off x="0" y="1052286"/>
            <a:ext cx="119452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ym typeface="+mn-ea"/>
              </a:rPr>
              <a:t>论文阅读总结</a:t>
            </a:r>
            <a:endParaRPr lang="en-US" altLang="zh-CN" b="1" dirty="0">
              <a:sym typeface="+mn-ea"/>
            </a:endParaRPr>
          </a:p>
          <a:p>
            <a:r>
              <a:rPr lang="zh-CN" altLang="zh-CN" dirty="0">
                <a:sym typeface="+mn-ea"/>
              </a:rPr>
              <a:t>Long live the scientists Tracking the scientific</a:t>
            </a:r>
            <a:r>
              <a:rPr lang="zh-CN" altLang="en-US" dirty="0"/>
              <a:t>利用谷歌数字化图书和学术文章数据，追踪历史上最具影响力的物理学家（如牛顿和爱因斯坦）的科学声誉演变。研究发现，伟大科学家的影响力在其去世后仍持久存在，并揭示了“同群偏好”现象，即科学家在本国或同语言群体中享有更高声誉。通过共现分析，研究进一步明确了科学家因特定成就（如牛顿的万有引力、爱因斯坦的相对论）而被后世铭记。此外，研究指出谷歌图书数据可作为替代计量学工具，用于衡量科学家在学术界以外的社会影响，但需注意数据在语言覆盖和姓名歧义等方面的局限性。整体上，该研究为量化科学家长远影响力提供了新的数据视角与方法路径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8642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/>
          <p:cNvSpPr txBox="1"/>
          <p:nvPr/>
        </p:nvSpPr>
        <p:spPr>
          <a:xfrm>
            <a:off x="500284" y="265981"/>
            <a:ext cx="5369070" cy="67454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rebuchet MS" panose="020B0603020202020204" pitchFamily="18" charset="0"/>
                <a:cs typeface="Trebuchet MS" panose="020B0603020202020204" pitchFamily="18" charset="0"/>
              </a:rPr>
              <a:t>第三讲 词云与可视化</a:t>
            </a:r>
            <a:endParaRPr lang="en-US" altLang="zh-CN" sz="3600" b="1" dirty="0">
              <a:solidFill>
                <a:srgbClr val="FF0000"/>
              </a:solidFill>
              <a:latin typeface="Trebuchet MS" panose="020B0603020202020204" pitchFamily="18" charset="0"/>
              <a:cs typeface="Trebuchet MS" panose="020B06030202020202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4819" y="1552302"/>
            <a:ext cx="11054812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AutoNum type="arabicPeriod"/>
            </a:pPr>
            <a:r>
              <a:rPr lang="zh-CN" altLang="en-US" sz="2800" dirty="0">
                <a:latin typeface="+mn-ea"/>
                <a:sym typeface="+mn-ea"/>
              </a:rPr>
              <a:t>用任意一款词云工具，制作一个好看的词云（内容合理即可），并对词云图有一段话的解释。</a:t>
            </a:r>
            <a:endParaRPr lang="zh-CN" altLang="en-US" sz="2800" dirty="0">
              <a:latin typeface="+mn-ea"/>
            </a:endParaRPr>
          </a:p>
          <a:p>
            <a:pPr marL="514350" indent="-514350" algn="just">
              <a:buFont typeface="+mj-lt"/>
              <a:buAutoNum type="arabicPeriod" startAt="2"/>
            </a:pPr>
            <a:r>
              <a:rPr lang="zh-CN" altLang="en-US" sz="2800" dirty="0">
                <a:latin typeface="+mn-ea"/>
                <a:sym typeface="+mn-ea"/>
              </a:rPr>
              <a:t>使用</a:t>
            </a:r>
            <a:r>
              <a:rPr lang="en-US" altLang="zh-CN" sz="2800" dirty="0" err="1">
                <a:latin typeface="+mn-ea"/>
                <a:sym typeface="+mn-ea"/>
              </a:rPr>
              <a:t>Echarts</a:t>
            </a:r>
            <a:r>
              <a:rPr lang="zh-CN" altLang="en-US" sz="2800" dirty="0">
                <a:latin typeface="+mn-ea"/>
                <a:sym typeface="+mn-ea"/>
              </a:rPr>
              <a:t>，制作</a:t>
            </a:r>
            <a:r>
              <a:rPr lang="en-US" altLang="zh-CN" sz="2800" dirty="0">
                <a:latin typeface="+mn-ea"/>
                <a:sym typeface="+mn-ea"/>
              </a:rPr>
              <a:t>3</a:t>
            </a:r>
            <a:r>
              <a:rPr lang="zh-CN" altLang="en-US" sz="2800" dirty="0">
                <a:latin typeface="+mn-ea"/>
                <a:sym typeface="+mn-ea"/>
              </a:rPr>
              <a:t>个以上图，其中一个</a:t>
            </a:r>
            <a:r>
              <a:rPr lang="zh-CN" altLang="en-US" sz="2800" u="sng" dirty="0">
                <a:solidFill>
                  <a:srgbClr val="FF0000"/>
                </a:solidFill>
                <a:latin typeface="+mn-ea"/>
                <a:sym typeface="+mn-ea"/>
              </a:rPr>
              <a:t>必须</a:t>
            </a:r>
            <a:r>
              <a:rPr lang="zh-CN" altLang="en-US" sz="2800" dirty="0">
                <a:latin typeface="+mn-ea"/>
                <a:sym typeface="+mn-ea"/>
              </a:rPr>
              <a:t>是“关系”，图的概念越明确（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sym typeface="+mn-ea"/>
              </a:rPr>
              <a:t>可解释，而不是自带的模板</a:t>
            </a:r>
            <a:r>
              <a:rPr lang="zh-CN" altLang="en-US" sz="2800" dirty="0">
                <a:latin typeface="+mn-ea"/>
                <a:sym typeface="+mn-ea"/>
              </a:rPr>
              <a:t>）越好。</a:t>
            </a:r>
            <a:endParaRPr lang="en-US" altLang="zh-CN" sz="2800" dirty="0">
              <a:latin typeface="+mn-ea"/>
              <a:sym typeface="+mn-ea"/>
            </a:endParaRPr>
          </a:p>
          <a:p>
            <a:pPr marL="514350" indent="-514350" algn="just">
              <a:buFont typeface="+mj-lt"/>
              <a:buAutoNum type="arabicPeriod" startAt="2"/>
            </a:pPr>
            <a:r>
              <a:rPr lang="zh-CN" altLang="en-US" sz="2800" u="sng" dirty="0">
                <a:latin typeface="+mn-ea"/>
                <a:sym typeface="+mn-ea"/>
              </a:rPr>
              <a:t>使用</a:t>
            </a:r>
            <a:r>
              <a:rPr lang="en-US" altLang="zh-CN" sz="2800" u="sng" dirty="0" err="1">
                <a:latin typeface="+mn-ea"/>
                <a:sym typeface="+mn-ea"/>
              </a:rPr>
              <a:t>Gehpi</a:t>
            </a:r>
            <a:r>
              <a:rPr lang="zh-CN" altLang="en-US" sz="2800" u="sng" dirty="0">
                <a:latin typeface="+mn-ea"/>
                <a:sym typeface="+mn-ea"/>
              </a:rPr>
              <a:t>、</a:t>
            </a:r>
            <a:r>
              <a:rPr lang="en-US" altLang="zh-CN" sz="2800" u="sng" dirty="0" err="1">
                <a:latin typeface="+mn-ea"/>
                <a:sym typeface="+mn-ea"/>
              </a:rPr>
              <a:t>VOSViewer</a:t>
            </a:r>
            <a:r>
              <a:rPr lang="zh-CN" altLang="en-US" sz="2800" u="sng" dirty="0">
                <a:latin typeface="+mn-ea"/>
                <a:sym typeface="+mn-ea"/>
              </a:rPr>
              <a:t>、</a:t>
            </a:r>
            <a:r>
              <a:rPr lang="en-US" altLang="zh-CN" sz="2800" u="sng" dirty="0" err="1">
                <a:latin typeface="+mn-ea"/>
                <a:sym typeface="+mn-ea"/>
              </a:rPr>
              <a:t>CiteSpace</a:t>
            </a:r>
            <a:r>
              <a:rPr lang="en-US" altLang="zh-CN" sz="2800" u="sng" dirty="0">
                <a:latin typeface="+mn-ea"/>
                <a:sym typeface="+mn-ea"/>
              </a:rPr>
              <a:t>…</a:t>
            </a:r>
            <a:r>
              <a:rPr lang="zh-CN" altLang="en-US" sz="2800" u="sng" dirty="0">
                <a:latin typeface="+mn-ea"/>
                <a:sym typeface="+mn-ea"/>
              </a:rPr>
              <a:t>其中任意一款工具，绘制任意你感兴趣的图谱</a:t>
            </a:r>
            <a:r>
              <a:rPr lang="en-US" altLang="zh-CN" sz="2800" u="sng" dirty="0">
                <a:latin typeface="+mn-ea"/>
                <a:sym typeface="+mn-ea"/>
              </a:rPr>
              <a:t>1-2</a:t>
            </a:r>
            <a:r>
              <a:rPr lang="zh-CN" altLang="en-US" sz="2800" u="sng" dirty="0">
                <a:latin typeface="+mn-ea"/>
                <a:sym typeface="+mn-ea"/>
              </a:rPr>
              <a:t>张。</a:t>
            </a:r>
            <a:endParaRPr lang="en-US" altLang="zh-CN" sz="2800" u="sng" dirty="0">
              <a:latin typeface="+mn-ea"/>
              <a:sym typeface="+mn-ea"/>
            </a:endParaRPr>
          </a:p>
          <a:p>
            <a:pPr marL="514350" indent="-514350" algn="just">
              <a:buFont typeface="+mj-lt"/>
              <a:buAutoNum type="arabicPeriod" startAt="2"/>
            </a:pPr>
            <a:r>
              <a:rPr lang="zh-CN" altLang="en-US" sz="2800" dirty="0">
                <a:latin typeface="+mn-ea"/>
                <a:sym typeface="+mn-ea"/>
              </a:rPr>
              <a:t>采用给的程序，实现一段科学家文本的词云图绘制，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sym typeface="+mn-ea"/>
              </a:rPr>
              <a:t>越清晰越好（生成的词云图要单独拿出来）</a:t>
            </a:r>
            <a:r>
              <a:rPr lang="zh-CN" altLang="en-US" sz="2800" dirty="0">
                <a:latin typeface="+mn-ea"/>
                <a:sym typeface="+mn-ea"/>
              </a:rPr>
              <a:t>。</a:t>
            </a:r>
          </a:p>
          <a:p>
            <a:pPr algn="just"/>
            <a:endParaRPr lang="zh-CN" altLang="en-US" sz="2800" dirty="0">
              <a:latin typeface="+mn-ea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FD2B-3A69-0448-DD08-45FB79A5A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>
            <a:extLst>
              <a:ext uri="{FF2B5EF4-FFF2-40B4-BE49-F238E27FC236}">
                <a16:creationId xmlns:a16="http://schemas.microsoft.com/office/drawing/2014/main" id="{299430DD-9EC9-1A9C-E349-E421636DED32}"/>
              </a:ext>
            </a:extLst>
          </p:cNvPr>
          <p:cNvSpPr txBox="1"/>
          <p:nvPr/>
        </p:nvSpPr>
        <p:spPr>
          <a:xfrm>
            <a:off x="500284" y="265981"/>
            <a:ext cx="5369070" cy="67454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18" charset="0"/>
                <a:ea typeface="宋体" panose="02010600030101010101" pitchFamily="2" charset="-122"/>
                <a:cs typeface="Trebuchet MS" panose="020B0603020202020204" pitchFamily="18" charset="0"/>
              </a:rPr>
              <a:t>第三讲 词云与可视化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 pitchFamily="18" charset="0"/>
              <a:ea typeface="宋体" panose="02010600030101010101" pitchFamily="2" charset="-122"/>
              <a:cs typeface="Trebuchet MS" panose="020B06030202020202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177169-A172-38A4-AD13-81353D6D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60497"/>
            <a:ext cx="6336708" cy="4654057"/>
          </a:xfrm>
          <a:prstGeom prst="rect">
            <a:avLst/>
          </a:prstGeom>
        </p:spPr>
      </p:pic>
      <p:pic>
        <p:nvPicPr>
          <p:cNvPr id="7" name="图片 6" descr="图示, 背景图案&#10;&#10;AI 生成的内容可能不正确。">
            <a:extLst>
              <a:ext uri="{FF2B5EF4-FFF2-40B4-BE49-F238E27FC236}">
                <a16:creationId xmlns:a16="http://schemas.microsoft.com/office/drawing/2014/main" id="{60D183FF-B8BA-07B7-4A6C-A93C367CC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707" y="1060498"/>
            <a:ext cx="5855293" cy="465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56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9399B-B3FE-61E6-3A4F-9FF18A6C6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>
            <a:extLst>
              <a:ext uri="{FF2B5EF4-FFF2-40B4-BE49-F238E27FC236}">
                <a16:creationId xmlns:a16="http://schemas.microsoft.com/office/drawing/2014/main" id="{D52BF553-6A7A-D384-0EB2-407C9A5AF598}"/>
              </a:ext>
            </a:extLst>
          </p:cNvPr>
          <p:cNvSpPr txBox="1"/>
          <p:nvPr/>
        </p:nvSpPr>
        <p:spPr>
          <a:xfrm>
            <a:off x="500284" y="265981"/>
            <a:ext cx="5369070" cy="67454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18" charset="0"/>
                <a:ea typeface="宋体" panose="02010600030101010101" pitchFamily="2" charset="-122"/>
                <a:cs typeface="Trebuchet MS" panose="020B0603020202020204" pitchFamily="18" charset="0"/>
              </a:rPr>
              <a:t>第三讲 词云与可视化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 pitchFamily="18" charset="0"/>
              <a:ea typeface="宋体" panose="02010600030101010101" pitchFamily="2" charset="-122"/>
              <a:cs typeface="Trebuchet MS" panose="020B0603020202020204" pitchFamily="18" charset="0"/>
            </a:endParaRPr>
          </a:p>
        </p:txBody>
      </p:sp>
      <p:pic>
        <p:nvPicPr>
          <p:cNvPr id="3" name="图片 2" descr="图表, 条形图&#10;&#10;AI 生成的内容可能不正确。">
            <a:extLst>
              <a:ext uri="{FF2B5EF4-FFF2-40B4-BE49-F238E27FC236}">
                <a16:creationId xmlns:a16="http://schemas.microsoft.com/office/drawing/2014/main" id="{EC61CCBB-5BE7-B0D0-F6E2-F8A9706E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48229"/>
            <a:ext cx="5790289" cy="5014685"/>
          </a:xfrm>
          <a:prstGeom prst="rect">
            <a:avLst/>
          </a:prstGeom>
        </p:spPr>
      </p:pic>
      <p:pic>
        <p:nvPicPr>
          <p:cNvPr id="5" name="图片 4" descr="图表, 折线图&#10;&#10;AI 生成的内容可能不正确。">
            <a:extLst>
              <a:ext uri="{FF2B5EF4-FFF2-40B4-BE49-F238E27FC236}">
                <a16:creationId xmlns:a16="http://schemas.microsoft.com/office/drawing/2014/main" id="{6DEFCB4B-B646-586B-A61F-F5F020B41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353" y="1248228"/>
            <a:ext cx="5580647" cy="50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08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9381B-B2BA-D7EB-5132-80A30A60C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>
            <a:extLst>
              <a:ext uri="{FF2B5EF4-FFF2-40B4-BE49-F238E27FC236}">
                <a16:creationId xmlns:a16="http://schemas.microsoft.com/office/drawing/2014/main" id="{3E54917D-E2C3-6008-BE30-B411C68B5A7E}"/>
              </a:ext>
            </a:extLst>
          </p:cNvPr>
          <p:cNvSpPr txBox="1"/>
          <p:nvPr/>
        </p:nvSpPr>
        <p:spPr>
          <a:xfrm>
            <a:off x="500284" y="265981"/>
            <a:ext cx="5369070" cy="67454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18" charset="0"/>
                <a:ea typeface="宋体" panose="02010600030101010101" pitchFamily="2" charset="-122"/>
                <a:cs typeface="Trebuchet MS" panose="020B0603020202020204" pitchFamily="18" charset="0"/>
              </a:rPr>
              <a:t>第三讲 词云与可视化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 pitchFamily="18" charset="0"/>
              <a:ea typeface="宋体" panose="02010600030101010101" pitchFamily="2" charset="-122"/>
              <a:cs typeface="Trebuchet MS" panose="020B06030202020202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979A50-7F3B-53CB-2123-D89A4CA06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63700"/>
            <a:ext cx="8432799" cy="514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02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C9C08-AEC8-ADE8-DA1C-24010D2EA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>
            <a:extLst>
              <a:ext uri="{FF2B5EF4-FFF2-40B4-BE49-F238E27FC236}">
                <a16:creationId xmlns:a16="http://schemas.microsoft.com/office/drawing/2014/main" id="{E1646929-7A34-26A8-9671-412CDD6BB5CE}"/>
              </a:ext>
            </a:extLst>
          </p:cNvPr>
          <p:cNvSpPr txBox="1"/>
          <p:nvPr/>
        </p:nvSpPr>
        <p:spPr>
          <a:xfrm>
            <a:off x="500284" y="265981"/>
            <a:ext cx="5369070" cy="67454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18" charset="0"/>
                <a:ea typeface="宋体" panose="02010600030101010101" pitchFamily="2" charset="-122"/>
                <a:cs typeface="Trebuchet MS" panose="020B0603020202020204" pitchFamily="18" charset="0"/>
              </a:rPr>
              <a:t>第三讲 词云与可视化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 pitchFamily="18" charset="0"/>
              <a:ea typeface="宋体" panose="02010600030101010101" pitchFamily="2" charset="-122"/>
              <a:cs typeface="Trebuchet MS" panose="020B0603020202020204" pitchFamily="18" charset="0"/>
            </a:endParaRPr>
          </a:p>
        </p:txBody>
      </p:sp>
      <p:pic>
        <p:nvPicPr>
          <p:cNvPr id="7" name="图片 6" descr="图形用户界面, 文本&#10;&#10;AI 生成的内容可能不正确。">
            <a:extLst>
              <a:ext uri="{FF2B5EF4-FFF2-40B4-BE49-F238E27FC236}">
                <a16:creationId xmlns:a16="http://schemas.microsoft.com/office/drawing/2014/main" id="{F4C338DE-5913-2310-4538-AE849CF9A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9" y="1132114"/>
            <a:ext cx="6205645" cy="50437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546AE8F-1E42-7023-F7F3-912FEB5DF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202" y="1132114"/>
            <a:ext cx="3723227" cy="474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7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/>
          <p:cNvSpPr txBox="1"/>
          <p:nvPr/>
        </p:nvSpPr>
        <p:spPr>
          <a:xfrm>
            <a:off x="500284" y="265981"/>
            <a:ext cx="1055067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第四讲 情感分析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  <p:sp>
        <p:nvSpPr>
          <p:cNvPr id="5" name="Rectangle 3"/>
          <p:cNvSpPr txBox="1"/>
          <p:nvPr/>
        </p:nvSpPr>
        <p:spPr>
          <a:xfrm>
            <a:off x="937895" y="1329690"/>
            <a:ext cx="10457180" cy="445135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使用</a:t>
            </a:r>
            <a:r>
              <a:rPr lang="en-US" altLang="zh-CN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PPT</a:t>
            </a:r>
            <a:r>
              <a:rPr lang="zh-CN" altLang="en-US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给的情感分析平台（或其它平台），对文本情感进行分析，并截图</a:t>
            </a:r>
            <a:r>
              <a:rPr lang="zh-CN" altLang="en-US" dirty="0">
                <a:latin typeface="+mn-ea"/>
                <a:sym typeface="+mn-ea"/>
              </a:rPr>
              <a:t>；</a:t>
            </a:r>
            <a:endParaRPr lang="en-US" altLang="zh-CN" dirty="0">
              <a:latin typeface="+mn-ea"/>
            </a:endParaRP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dirty="0">
                <a:latin typeface="+mn-ea"/>
                <a:sym typeface="+mn-ea"/>
              </a:rPr>
              <a:t>完成sentiment_analysis_1</a:t>
            </a:r>
            <a:r>
              <a:rPr lang="en-US" altLang="zh-CN" dirty="0">
                <a:latin typeface="+mn-ea"/>
                <a:sym typeface="+mn-ea"/>
              </a:rPr>
              <a:t>-sentiment_analysis_4</a:t>
            </a:r>
            <a:r>
              <a:rPr lang="zh-CN" altLang="en-US" dirty="0">
                <a:latin typeface="+mn-ea"/>
                <a:sym typeface="+mn-ea"/>
              </a:rPr>
              <a:t>，</a:t>
            </a:r>
            <a:r>
              <a:rPr lang="en-US" altLang="zh-CN" dirty="0">
                <a:latin typeface="+mn-ea"/>
                <a:sym typeface="+mn-ea"/>
              </a:rPr>
              <a:t>4</a:t>
            </a:r>
            <a:r>
              <a:rPr lang="zh-CN" altLang="en-US" dirty="0">
                <a:latin typeface="+mn-ea"/>
                <a:sym typeface="+mn-ea"/>
              </a:rPr>
              <a:t>份代码。做截图，并简要做代码运行总结分析。</a:t>
            </a: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endParaRPr lang="zh-CN" altLang="en-US" dirty="0">
              <a:latin typeface="+mn-ea"/>
              <a:sym typeface="+mn-ea"/>
            </a:endParaRP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dirty="0">
                <a:latin typeface="+mn-ea"/>
                <a:sym typeface="+mn-ea"/>
              </a:rPr>
              <a:t>谈一谈情感分析在营销学科</a:t>
            </a:r>
            <a:r>
              <a:rPr lang="en-US" altLang="zh-CN" dirty="0">
                <a:latin typeface="+mn-ea"/>
                <a:sym typeface="+mn-ea"/>
              </a:rPr>
              <a:t>/</a:t>
            </a:r>
            <a:r>
              <a:rPr lang="zh-CN" altLang="en-US" dirty="0">
                <a:latin typeface="+mn-ea"/>
                <a:sym typeface="+mn-ea"/>
              </a:rPr>
              <a:t>领域的应用以及价值；并且分析大语言模型（</a:t>
            </a:r>
            <a:r>
              <a:rPr lang="en-US" altLang="zh-CN" dirty="0">
                <a:latin typeface="+mn-ea"/>
                <a:sym typeface="+mn-ea"/>
              </a:rPr>
              <a:t>LLM</a:t>
            </a:r>
            <a:r>
              <a:rPr lang="zh-CN" altLang="en-US" dirty="0">
                <a:latin typeface="+mn-ea"/>
                <a:sym typeface="+mn-ea"/>
              </a:rPr>
              <a:t>）在该领域可能带来的新应用与新改变（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+mn-ea"/>
              </a:rPr>
              <a:t>仅营销</a:t>
            </a:r>
            <a:r>
              <a:rPr lang="zh-CN" altLang="en-US" dirty="0">
                <a:latin typeface="+mn-ea"/>
                <a:sym typeface="+mn-ea"/>
              </a:rPr>
              <a:t>）。</a:t>
            </a:r>
          </a:p>
        </p:txBody>
      </p:sp>
      <p:pic>
        <p:nvPicPr>
          <p:cNvPr id="3" name="图片 2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FEDFDA11-3E37-4698-4F76-5F31CA60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50" y="1076960"/>
            <a:ext cx="10550670" cy="57097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89539" y="953478"/>
            <a:ext cx="8253046" cy="1760670"/>
          </a:xfrm>
        </p:spPr>
        <p:txBody>
          <a:bodyPr anchor="ctr">
            <a:noAutofit/>
          </a:bodyPr>
          <a:lstStyle/>
          <a:p>
            <a:pPr eaLnBrk="1" fontAlgn="base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7200" noProof="1">
                <a:solidFill>
                  <a:srgbClr val="FF0000"/>
                </a:solidFill>
                <a:effectLst/>
                <a:sym typeface="+mn-ea"/>
              </a:rPr>
              <a:t>01</a:t>
            </a:r>
            <a:r>
              <a:rPr lang="en-US" altLang="zh-CN" sz="4400" noProof="1">
                <a:solidFill>
                  <a:srgbClr val="FF0000"/>
                </a:solidFill>
                <a:effectLst/>
                <a:sym typeface="+mn-ea"/>
              </a:rPr>
              <a:t> </a:t>
            </a:r>
            <a:r>
              <a:rPr lang="zh-CN" altLang="en-US" sz="4400" noProof="1">
                <a:solidFill>
                  <a:srgbClr val="FF0000"/>
                </a:solidFill>
                <a:effectLst/>
                <a:sym typeface="+mn-ea"/>
              </a:rPr>
              <a:t>文本数据分析</a:t>
            </a:r>
            <a:endParaRPr lang="en-US" sz="3200" strike="noStrike" noProof="1">
              <a:solidFill>
                <a:srgbClr val="FF0000"/>
              </a:solidFill>
              <a:effectLst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3477" y="3563006"/>
            <a:ext cx="3547746" cy="2730685"/>
          </a:xfrm>
        </p:spPr>
        <p:txBody>
          <a:bodyPr rtlCol="0" anchor="ctr">
            <a:noAutofit/>
          </a:bodyPr>
          <a:lstStyle/>
          <a:p>
            <a:pPr algn="r" eaLnBrk="1" fontAlgn="base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sz="1600" strike="noStrike" kern="1500" spc="150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lIns="88750" tIns="44375" rIns="88750" bIns="44375" rtlCol="0" anchor="ctr"/>
          <a:lstStyle/>
          <a:p>
            <a:pPr fontAlgn="base">
              <a:defRPr/>
            </a:pPr>
            <a:r>
              <a:rPr lang="zh-CN" altLang="en-US" sz="960" strike="noStrike" noProof="1">
                <a:latin typeface="+mn-lt"/>
                <a:ea typeface="+mn-ea"/>
                <a:cs typeface="+mn-cs"/>
              </a:rPr>
              <a:t>1</a:t>
            </a:r>
            <a:endParaRPr lang="zh-CN" altLang="en-US" sz="960" strike="noStrike" noProof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2C923-B010-2156-7D2A-81D5A9926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>
            <a:extLst>
              <a:ext uri="{FF2B5EF4-FFF2-40B4-BE49-F238E27FC236}">
                <a16:creationId xmlns:a16="http://schemas.microsoft.com/office/drawing/2014/main" id="{16B9DC14-5731-EA4F-91D7-63E9990DE829}"/>
              </a:ext>
            </a:extLst>
          </p:cNvPr>
          <p:cNvSpPr txBox="1"/>
          <p:nvPr/>
        </p:nvSpPr>
        <p:spPr>
          <a:xfrm>
            <a:off x="500284" y="265981"/>
            <a:ext cx="1055067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rebuchet MS" panose="020B0603020202020204" pitchFamily="18" charset="0"/>
              </a:rPr>
              <a:t>第四讲 情感分析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rebuchet MS" panose="020B06030202020202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11CA965-E5A1-57B7-530A-247D369BC43D}"/>
              </a:ext>
            </a:extLst>
          </p:cNvPr>
          <p:cNvSpPr txBox="1"/>
          <p:nvPr/>
        </p:nvSpPr>
        <p:spPr>
          <a:xfrm>
            <a:off x="937895" y="1329690"/>
            <a:ext cx="10457180" cy="445135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marR="0" lvl="0" indent="0" algn="just" defTabSz="914400" rtl="0" eaLnBrk="1" fontAlgn="auto" latinLnBrk="0" hangingPunct="1">
              <a:lnSpc>
                <a:spcPct val="110000"/>
              </a:lnSpc>
              <a:spcBef>
                <a:spcPts val="95"/>
              </a:spcBef>
              <a:spcAft>
                <a:spcPts val="0"/>
              </a:spcAft>
              <a:buClr>
                <a:srgbClr val="0070C0"/>
              </a:buClr>
              <a:buSz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6C97063-0B5B-F64F-5530-79FE2E4D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216" y="997094"/>
            <a:ext cx="6166682" cy="541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4B69E937-4391-FE1B-3DB5-27775564F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7094"/>
            <a:ext cx="5743012" cy="532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45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D841F-4CE4-2879-4F90-C421575CD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>
            <a:extLst>
              <a:ext uri="{FF2B5EF4-FFF2-40B4-BE49-F238E27FC236}">
                <a16:creationId xmlns:a16="http://schemas.microsoft.com/office/drawing/2014/main" id="{E7032250-22F2-8868-DE43-58D557686BB5}"/>
              </a:ext>
            </a:extLst>
          </p:cNvPr>
          <p:cNvSpPr txBox="1"/>
          <p:nvPr/>
        </p:nvSpPr>
        <p:spPr>
          <a:xfrm>
            <a:off x="500284" y="265981"/>
            <a:ext cx="1055067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rebuchet MS" panose="020B0603020202020204" pitchFamily="18" charset="0"/>
              </a:rPr>
              <a:t>第四讲 情感分析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rebuchet MS" panose="020B06030202020202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9139045-9347-7BC3-1722-F6C79AF86929}"/>
              </a:ext>
            </a:extLst>
          </p:cNvPr>
          <p:cNvSpPr txBox="1"/>
          <p:nvPr/>
        </p:nvSpPr>
        <p:spPr>
          <a:xfrm>
            <a:off x="937895" y="1329690"/>
            <a:ext cx="10457180" cy="445135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marR="0" lvl="0" indent="0" algn="just" defTabSz="914400" rtl="0" eaLnBrk="1" fontAlgn="auto" latinLnBrk="0" hangingPunct="1">
              <a:lnSpc>
                <a:spcPct val="110000"/>
              </a:lnSpc>
              <a:spcBef>
                <a:spcPts val="95"/>
              </a:spcBef>
              <a:spcAft>
                <a:spcPts val="0"/>
              </a:spcAft>
              <a:buClr>
                <a:srgbClr val="0070C0"/>
              </a:buClr>
              <a:buSz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3" name="图片 2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3337185B-3796-E466-6290-FE0E850BC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797" y="939715"/>
            <a:ext cx="6388203" cy="5468579"/>
          </a:xfrm>
          <a:prstGeom prst="rect">
            <a:avLst/>
          </a:prstGeom>
        </p:spPr>
      </p:pic>
      <p:pic>
        <p:nvPicPr>
          <p:cNvPr id="7" name="图片 6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9E1C0DCE-5AEC-66E0-E212-1D81D964F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939713"/>
            <a:ext cx="5803797" cy="546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47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/>
          <p:cNvSpPr txBox="1"/>
          <p:nvPr/>
        </p:nvSpPr>
        <p:spPr>
          <a:xfrm>
            <a:off x="500284" y="265981"/>
            <a:ext cx="8268578" cy="59535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第四讲 情感分析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961293" y="1669691"/>
            <a:ext cx="1041790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0">
              <a:buClr>
                <a:srgbClr val="FF0000"/>
              </a:buClr>
              <a:buAutoNum type="arabicPeriod"/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cs typeface="Trebuchet MS" panose="020B0603020202020204" pitchFamily="18" charset="0"/>
              </a:rPr>
              <a:t>略了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cs typeface="Trebuchet MS" panose="020B0603020202020204" pitchFamily="18" charset="0"/>
              </a:rPr>
              <a:t>...</a:t>
            </a:r>
          </a:p>
        </p:txBody>
      </p:sp>
      <p:pic>
        <p:nvPicPr>
          <p:cNvPr id="4" name="图片 3" descr="图表&#10;&#10;AI 生成的内容可能不正确。">
            <a:extLst>
              <a:ext uri="{FF2B5EF4-FFF2-40B4-BE49-F238E27FC236}">
                <a16:creationId xmlns:a16="http://schemas.microsoft.com/office/drawing/2014/main" id="{7A98FFF8-3305-D4E2-0DE4-3FC8486C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2193"/>
            <a:ext cx="7814118" cy="420826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89539" y="953478"/>
            <a:ext cx="8253046" cy="1760670"/>
          </a:xfrm>
        </p:spPr>
        <p:txBody>
          <a:bodyPr anchor="ctr">
            <a:noAutofit/>
          </a:bodyPr>
          <a:lstStyle/>
          <a:p>
            <a:pPr eaLnBrk="1" fontAlgn="base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7200" noProof="1">
                <a:solidFill>
                  <a:srgbClr val="FF0000"/>
                </a:solidFill>
                <a:effectLst/>
                <a:sym typeface="+mn-ea"/>
              </a:rPr>
              <a:t>02 </a:t>
            </a:r>
            <a:r>
              <a:rPr lang="zh-CN" altLang="en-US" sz="4400" noProof="1">
                <a:solidFill>
                  <a:srgbClr val="FF0000"/>
                </a:solidFill>
                <a:effectLst/>
                <a:sym typeface="+mn-ea"/>
              </a:rPr>
              <a:t>关联数据分析</a:t>
            </a:r>
            <a:endParaRPr lang="en-US" sz="3200" strike="noStrike" noProof="1">
              <a:solidFill>
                <a:srgbClr val="FF0000"/>
              </a:solidFill>
              <a:effectLst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3477" y="3563006"/>
            <a:ext cx="3547746" cy="2730685"/>
          </a:xfrm>
        </p:spPr>
        <p:txBody>
          <a:bodyPr rtlCol="0" anchor="ctr">
            <a:noAutofit/>
          </a:bodyPr>
          <a:lstStyle/>
          <a:p>
            <a:pPr algn="r" eaLnBrk="1" fontAlgn="base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sz="1600" strike="noStrike" kern="1500" spc="150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lIns="88750" tIns="44375" rIns="88750" bIns="44375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6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itchFamily="2" charset="-122"/>
                <a:cs typeface="+mn-cs"/>
              </a:rPr>
              <a:t>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/>
          <p:nvPr/>
        </p:nvSpPr>
        <p:spPr>
          <a:xfrm>
            <a:off x="437515" y="1329690"/>
            <a:ext cx="11455400" cy="421132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r>
              <a:rPr lang="zh-CN" altLang="en-US"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实际产业案例分析：使用</a:t>
            </a:r>
            <a:r>
              <a:rPr lang="en-US" altLang="zh-CN"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3-5</a:t>
            </a:r>
            <a:r>
              <a:rPr lang="zh-CN" altLang="en-US"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页</a:t>
            </a:r>
            <a:r>
              <a:rPr lang="en-US" altLang="zh-CN"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PPT</a:t>
            </a:r>
            <a:r>
              <a:rPr lang="zh-CN" altLang="en-US"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对“阿里商品大脑”、“美团大脑”、“丁香医生知识图谱”、“领英知识图谱”</a:t>
            </a:r>
            <a:r>
              <a:rPr lang="en-US" altLang="zh-CN"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…</a:t>
            </a:r>
            <a:r>
              <a:rPr lang="zh-CN" altLang="en-US"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其中任意一家机构</a:t>
            </a:r>
            <a:r>
              <a:rPr lang="en-US" altLang="zh-CN"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/</a:t>
            </a:r>
            <a:r>
              <a:rPr lang="zh-CN" altLang="en-US"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公司最新的知识图谱生态构建，进行简要介绍与分析。要求：需要是最新进展（不能复制课程</a:t>
            </a:r>
            <a:r>
              <a:rPr lang="en-US" altLang="zh-CN"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PPT</a:t>
            </a:r>
            <a:r>
              <a:rPr lang="zh-CN" altLang="en-US"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中的内容）；可以是一个简单的案例；有自己的评价。自由发挥。（</a:t>
            </a:r>
            <a:r>
              <a:rPr lang="zh-CN" altLang="en-US" u="sng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营销、信管，都可以结合自己的专业兴趣，自由选择分析对象）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0760" y="272024"/>
            <a:ext cx="5392517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第六讲 知识图谱理念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e151ba95088633774747e7c9bdc485e623da2088.jpg"/>
          <p:cNvPicPr>
            <a:picLocks noChangeAspect="1"/>
          </p:cNvPicPr>
          <p:nvPr/>
        </p:nvPicPr>
        <p:blipFill>
          <a:blip r:embed="rId3">
            <a:alphaModFix amt="40000"/>
          </a:blip>
          <a:srcRect l="160" r="16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34A895">
                  <a:alpha val="2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175" y="1321594"/>
            <a:ext cx="1635125" cy="396875"/>
          </a:xfrm>
          <a:custGeom>
            <a:avLst/>
            <a:gdLst/>
            <a:ahLst/>
            <a:cxnLst/>
            <a:rect l="l" t="t" r="r" b="b"/>
            <a:pathLst>
              <a:path w="2180167" h="529167">
                <a:moveTo>
                  <a:pt x="264583" y="0"/>
                </a:moveTo>
                <a:lnTo>
                  <a:pt x="1915583" y="0"/>
                </a:lnTo>
                <a:cubicBezTo>
                  <a:pt x="2061709" y="0"/>
                  <a:pt x="2180167" y="118458"/>
                  <a:pt x="2180167" y="264583"/>
                </a:cubicBezTo>
                <a:lnTo>
                  <a:pt x="2180167" y="264583"/>
                </a:lnTo>
                <a:cubicBezTo>
                  <a:pt x="2180167" y="410709"/>
                  <a:pt x="2061709" y="529167"/>
                  <a:pt x="1915583" y="529167"/>
                </a:cubicBezTo>
                <a:lnTo>
                  <a:pt x="264583" y="529167"/>
                </a:lnTo>
                <a:cubicBezTo>
                  <a:pt x="118556" y="529167"/>
                  <a:pt x="0" y="410611"/>
                  <a:pt x="0" y="264583"/>
                </a:cubicBezTo>
                <a:lnTo>
                  <a:pt x="0" y="264583"/>
                </a:lnTo>
                <a:cubicBezTo>
                  <a:pt x="0" y="118556"/>
                  <a:pt x="118556" y="0"/>
                  <a:pt x="264583" y="0"/>
                </a:cubicBezTo>
                <a:close/>
              </a:path>
            </a:pathLst>
          </a:custGeom>
          <a:solidFill>
            <a:srgbClr val="34A895">
              <a:alpha val="14902"/>
            </a:srgbClr>
          </a:solidFill>
          <a:ln w="8467">
            <a:solidFill>
              <a:srgbClr val="34A89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7850" y="1413669"/>
            <a:ext cx="132596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200" b="1" kern="0" spc="60" dirty="0">
                <a:solidFill>
                  <a:srgbClr val="34A89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MEITUAN BRAIN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" name="Text 3"/>
          <p:cNvSpPr/>
          <p:nvPr/>
        </p:nvSpPr>
        <p:spPr>
          <a:xfrm>
            <a:off x="381000" y="2029619"/>
            <a:ext cx="117729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/>
            <a:r>
              <a:rPr lang="en-US" sz="54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美团大脑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" name="Text 4"/>
          <p:cNvSpPr/>
          <p:nvPr/>
        </p:nvSpPr>
        <p:spPr>
          <a:xfrm>
            <a:off x="381000" y="3115469"/>
            <a:ext cx="116014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40000"/>
              </a:lnSpc>
            </a:pPr>
            <a:r>
              <a:rPr lang="en-US" sz="2700" b="1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生活服务全场景知识图谱生态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" name="Shape 5"/>
          <p:cNvSpPr/>
          <p:nvPr/>
        </p:nvSpPr>
        <p:spPr>
          <a:xfrm>
            <a:off x="381000" y="3977481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625600" h="76200">
                <a:moveTo>
                  <a:pt x="0" y="0"/>
                </a:moveTo>
                <a:lnTo>
                  <a:pt x="1625600" y="0"/>
                </a:lnTo>
                <a:lnTo>
                  <a:pt x="16256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4A895"/>
              </a:gs>
              <a:gs pos="100000">
                <a:srgbClr val="E59500"/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381000" y="4339431"/>
            <a:ext cx="7429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40000"/>
              </a:lnSpc>
            </a:pPr>
            <a:r>
              <a:rPr lang="en-US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构建千亿级节点的多模态知识图谱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  <a:p>
            <a:pPr defTabSz="685800">
              <a:lnSpc>
                <a:spcPct val="140000"/>
              </a:lnSpc>
            </a:pPr>
            <a:r>
              <a:rPr lang="en-US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实现从信息检索到知识决策的升级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381000" y="6019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4A895">
              <a:alpha val="2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26256" y="61531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22250" y="102096"/>
                </a:moveTo>
                <a:cubicBezTo>
                  <a:pt x="214908" y="106958"/>
                  <a:pt x="206474" y="110877"/>
                  <a:pt x="197693" y="114002"/>
                </a:cubicBezTo>
                <a:cubicBezTo>
                  <a:pt x="174377" y="122337"/>
                  <a:pt x="143768" y="127000"/>
                  <a:pt x="111125" y="127000"/>
                </a:cubicBezTo>
                <a:cubicBezTo>
                  <a:pt x="78482" y="127000"/>
                  <a:pt x="47823" y="122287"/>
                  <a:pt x="24557" y="114002"/>
                </a:cubicBezTo>
                <a:cubicBezTo>
                  <a:pt x="15825" y="110877"/>
                  <a:pt x="7342" y="106958"/>
                  <a:pt x="0" y="102096"/>
                </a:cubicBezTo>
                <a:lnTo>
                  <a:pt x="0" y="142875"/>
                </a:lnTo>
                <a:cubicBezTo>
                  <a:pt x="0" y="164802"/>
                  <a:pt x="49758" y="182563"/>
                  <a:pt x="111125" y="182563"/>
                </a:cubicBezTo>
                <a:cubicBezTo>
                  <a:pt x="172492" y="182563"/>
                  <a:pt x="222250" y="164802"/>
                  <a:pt x="222250" y="142875"/>
                </a:cubicBezTo>
                <a:lnTo>
                  <a:pt x="222250" y="102096"/>
                </a:lnTo>
                <a:close/>
                <a:moveTo>
                  <a:pt x="222250" y="63500"/>
                </a:moveTo>
                <a:lnTo>
                  <a:pt x="222250" y="39688"/>
                </a:lnTo>
                <a:cubicBezTo>
                  <a:pt x="222250" y="17760"/>
                  <a:pt x="172492" y="0"/>
                  <a:pt x="111125" y="0"/>
                </a:cubicBezTo>
                <a:cubicBezTo>
                  <a:pt x="49758" y="0"/>
                  <a:pt x="0" y="17760"/>
                  <a:pt x="0" y="39688"/>
                </a:cubicBezTo>
                <a:lnTo>
                  <a:pt x="0" y="63500"/>
                </a:lnTo>
                <a:cubicBezTo>
                  <a:pt x="0" y="85427"/>
                  <a:pt x="49758" y="103188"/>
                  <a:pt x="111125" y="103188"/>
                </a:cubicBezTo>
                <a:cubicBezTo>
                  <a:pt x="172492" y="103188"/>
                  <a:pt x="222250" y="85427"/>
                  <a:pt x="222250" y="63500"/>
                </a:cubicBezTo>
                <a:close/>
                <a:moveTo>
                  <a:pt x="197693" y="193377"/>
                </a:moveTo>
                <a:cubicBezTo>
                  <a:pt x="174427" y="201662"/>
                  <a:pt x="143818" y="206375"/>
                  <a:pt x="111125" y="206375"/>
                </a:cubicBezTo>
                <a:cubicBezTo>
                  <a:pt x="78432" y="206375"/>
                  <a:pt x="47823" y="201662"/>
                  <a:pt x="24557" y="193377"/>
                </a:cubicBezTo>
                <a:cubicBezTo>
                  <a:pt x="15825" y="190252"/>
                  <a:pt x="7342" y="186333"/>
                  <a:pt x="0" y="181471"/>
                </a:cubicBezTo>
                <a:lnTo>
                  <a:pt x="0" y="214313"/>
                </a:lnTo>
                <a:cubicBezTo>
                  <a:pt x="0" y="236240"/>
                  <a:pt x="49758" y="254000"/>
                  <a:pt x="111125" y="254000"/>
                </a:cubicBezTo>
                <a:cubicBezTo>
                  <a:pt x="172492" y="254000"/>
                  <a:pt x="222250" y="236240"/>
                  <a:pt x="222250" y="214313"/>
                </a:cubicBezTo>
                <a:lnTo>
                  <a:pt x="222250" y="181471"/>
                </a:lnTo>
                <a:cubicBezTo>
                  <a:pt x="214908" y="186333"/>
                  <a:pt x="206474" y="190252"/>
                  <a:pt x="197693" y="193377"/>
                </a:cubicBezTo>
                <a:close/>
              </a:path>
            </a:pathLst>
          </a:custGeom>
          <a:solidFill>
            <a:srgbClr val="34A895"/>
          </a:solidFill>
          <a:ln/>
        </p:spPr>
      </p:sp>
      <p:sp>
        <p:nvSpPr>
          <p:cNvPr id="12" name="Text 9"/>
          <p:cNvSpPr/>
          <p:nvPr/>
        </p:nvSpPr>
        <p:spPr>
          <a:xfrm>
            <a:off x="952500" y="6019800"/>
            <a:ext cx="101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050" dirty="0">
                <a:solidFill>
                  <a:srgbClr val="E5E7EB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图谱规模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52500" y="6210300"/>
            <a:ext cx="1047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5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千亿级节点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2209800" y="6019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59500">
              <a:alpha val="2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2343150" y="6153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59531" y="27781"/>
                </a:moveTo>
                <a:cubicBezTo>
                  <a:pt x="59531" y="12452"/>
                  <a:pt x="71983" y="0"/>
                  <a:pt x="87313" y="0"/>
                </a:cubicBezTo>
                <a:lnTo>
                  <a:pt x="99219" y="0"/>
                </a:lnTo>
                <a:cubicBezTo>
                  <a:pt x="108000" y="0"/>
                  <a:pt x="115094" y="7094"/>
                  <a:pt x="115094" y="15875"/>
                </a:cubicBezTo>
                <a:lnTo>
                  <a:pt x="115094" y="238125"/>
                </a:lnTo>
                <a:cubicBezTo>
                  <a:pt x="115094" y="246906"/>
                  <a:pt x="108000" y="254000"/>
                  <a:pt x="99219" y="254000"/>
                </a:cubicBezTo>
                <a:lnTo>
                  <a:pt x="83344" y="254000"/>
                </a:lnTo>
                <a:cubicBezTo>
                  <a:pt x="68560" y="254000"/>
                  <a:pt x="56108" y="243880"/>
                  <a:pt x="52586" y="230188"/>
                </a:cubicBezTo>
                <a:cubicBezTo>
                  <a:pt x="52239" y="230188"/>
                  <a:pt x="51941" y="230188"/>
                  <a:pt x="51594" y="230188"/>
                </a:cubicBezTo>
                <a:cubicBezTo>
                  <a:pt x="29666" y="230188"/>
                  <a:pt x="11906" y="212427"/>
                  <a:pt x="11906" y="190500"/>
                </a:cubicBezTo>
                <a:cubicBezTo>
                  <a:pt x="11906" y="181570"/>
                  <a:pt x="14883" y="173335"/>
                  <a:pt x="19844" y="166688"/>
                </a:cubicBezTo>
                <a:cubicBezTo>
                  <a:pt x="10220" y="159445"/>
                  <a:pt x="3969" y="147935"/>
                  <a:pt x="3969" y="134938"/>
                </a:cubicBezTo>
                <a:cubicBezTo>
                  <a:pt x="3969" y="119608"/>
                  <a:pt x="12700" y="106263"/>
                  <a:pt x="25400" y="99665"/>
                </a:cubicBezTo>
                <a:cubicBezTo>
                  <a:pt x="21878" y="93712"/>
                  <a:pt x="19844" y="86767"/>
                  <a:pt x="19844" y="79375"/>
                </a:cubicBezTo>
                <a:cubicBezTo>
                  <a:pt x="19844" y="57448"/>
                  <a:pt x="37604" y="39688"/>
                  <a:pt x="59531" y="39688"/>
                </a:cubicBezTo>
                <a:lnTo>
                  <a:pt x="59531" y="27781"/>
                </a:lnTo>
                <a:close/>
                <a:moveTo>
                  <a:pt x="194469" y="27781"/>
                </a:moveTo>
                <a:lnTo>
                  <a:pt x="194469" y="39688"/>
                </a:lnTo>
                <a:cubicBezTo>
                  <a:pt x="216396" y="39688"/>
                  <a:pt x="234156" y="57448"/>
                  <a:pt x="234156" y="79375"/>
                </a:cubicBezTo>
                <a:cubicBezTo>
                  <a:pt x="234156" y="86816"/>
                  <a:pt x="232122" y="93762"/>
                  <a:pt x="228600" y="99665"/>
                </a:cubicBezTo>
                <a:cubicBezTo>
                  <a:pt x="241350" y="106263"/>
                  <a:pt x="250031" y="119559"/>
                  <a:pt x="250031" y="134938"/>
                </a:cubicBezTo>
                <a:cubicBezTo>
                  <a:pt x="250031" y="147935"/>
                  <a:pt x="243780" y="159445"/>
                  <a:pt x="234156" y="166688"/>
                </a:cubicBezTo>
                <a:cubicBezTo>
                  <a:pt x="239117" y="173335"/>
                  <a:pt x="242094" y="181570"/>
                  <a:pt x="242094" y="190500"/>
                </a:cubicBezTo>
                <a:cubicBezTo>
                  <a:pt x="242094" y="212427"/>
                  <a:pt x="224334" y="230188"/>
                  <a:pt x="202406" y="230188"/>
                </a:cubicBezTo>
                <a:cubicBezTo>
                  <a:pt x="202059" y="230188"/>
                  <a:pt x="201761" y="230188"/>
                  <a:pt x="201414" y="230188"/>
                </a:cubicBezTo>
                <a:cubicBezTo>
                  <a:pt x="197892" y="243880"/>
                  <a:pt x="185440" y="254000"/>
                  <a:pt x="170656" y="254000"/>
                </a:cubicBezTo>
                <a:lnTo>
                  <a:pt x="154781" y="254000"/>
                </a:lnTo>
                <a:cubicBezTo>
                  <a:pt x="146000" y="254000"/>
                  <a:pt x="138906" y="246906"/>
                  <a:pt x="138906" y="238125"/>
                </a:cubicBezTo>
                <a:lnTo>
                  <a:pt x="138906" y="15875"/>
                </a:lnTo>
                <a:cubicBezTo>
                  <a:pt x="138906" y="7094"/>
                  <a:pt x="146000" y="0"/>
                  <a:pt x="154781" y="0"/>
                </a:cubicBezTo>
                <a:lnTo>
                  <a:pt x="166688" y="0"/>
                </a:lnTo>
                <a:cubicBezTo>
                  <a:pt x="182017" y="0"/>
                  <a:pt x="194469" y="12452"/>
                  <a:pt x="194469" y="27781"/>
                </a:cubicBez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16" name="Text 13"/>
          <p:cNvSpPr/>
          <p:nvPr/>
        </p:nvSpPr>
        <p:spPr>
          <a:xfrm>
            <a:off x="2781300" y="6019800"/>
            <a:ext cx="1152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050" dirty="0">
                <a:solidFill>
                  <a:srgbClr val="E5E7EB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技术架构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781300" y="6210300"/>
            <a:ext cx="118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5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AIGC + GNN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4171652" y="6019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6D7A">
              <a:alpha val="20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4293096" y="61531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23031" y="43656"/>
                </a:moveTo>
                <a:lnTo>
                  <a:pt x="162719" y="43656"/>
                </a:lnTo>
                <a:lnTo>
                  <a:pt x="162719" y="67469"/>
                </a:lnTo>
                <a:lnTo>
                  <a:pt x="123031" y="67469"/>
                </a:lnTo>
                <a:lnTo>
                  <a:pt x="123031" y="43656"/>
                </a:lnTo>
                <a:close/>
                <a:moveTo>
                  <a:pt x="119063" y="15875"/>
                </a:moveTo>
                <a:cubicBezTo>
                  <a:pt x="105916" y="15875"/>
                  <a:pt x="95250" y="26541"/>
                  <a:pt x="95250" y="39688"/>
                </a:cubicBezTo>
                <a:lnTo>
                  <a:pt x="95250" y="71438"/>
                </a:lnTo>
                <a:cubicBezTo>
                  <a:pt x="95250" y="84584"/>
                  <a:pt x="105916" y="95250"/>
                  <a:pt x="119063" y="95250"/>
                </a:cubicBezTo>
                <a:lnTo>
                  <a:pt x="127000" y="95250"/>
                </a:lnTo>
                <a:lnTo>
                  <a:pt x="127000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63500" y="142875"/>
                </a:lnTo>
                <a:lnTo>
                  <a:pt x="63500" y="158750"/>
                </a:lnTo>
                <a:lnTo>
                  <a:pt x="55563" y="158750"/>
                </a:lnTo>
                <a:cubicBezTo>
                  <a:pt x="42416" y="158750"/>
                  <a:pt x="31750" y="169416"/>
                  <a:pt x="31750" y="182563"/>
                </a:cubicBezTo>
                <a:lnTo>
                  <a:pt x="31750" y="214313"/>
                </a:lnTo>
                <a:cubicBezTo>
                  <a:pt x="31750" y="227459"/>
                  <a:pt x="42416" y="238125"/>
                  <a:pt x="55563" y="238125"/>
                </a:cubicBezTo>
                <a:lnTo>
                  <a:pt x="103188" y="238125"/>
                </a:lnTo>
                <a:cubicBezTo>
                  <a:pt x="116334" y="238125"/>
                  <a:pt x="127000" y="227459"/>
                  <a:pt x="127000" y="214313"/>
                </a:cubicBezTo>
                <a:lnTo>
                  <a:pt x="127000" y="182563"/>
                </a:lnTo>
                <a:cubicBezTo>
                  <a:pt x="127000" y="169416"/>
                  <a:pt x="116334" y="158750"/>
                  <a:pt x="103188" y="158750"/>
                </a:cubicBezTo>
                <a:lnTo>
                  <a:pt x="95250" y="158750"/>
                </a:lnTo>
                <a:lnTo>
                  <a:pt x="95250" y="142875"/>
                </a:lnTo>
                <a:lnTo>
                  <a:pt x="190500" y="142875"/>
                </a:lnTo>
                <a:lnTo>
                  <a:pt x="190500" y="158750"/>
                </a:lnTo>
                <a:lnTo>
                  <a:pt x="182563" y="158750"/>
                </a:lnTo>
                <a:cubicBezTo>
                  <a:pt x="169416" y="158750"/>
                  <a:pt x="158750" y="169416"/>
                  <a:pt x="158750" y="182563"/>
                </a:cubicBezTo>
                <a:lnTo>
                  <a:pt x="158750" y="214313"/>
                </a:lnTo>
                <a:cubicBezTo>
                  <a:pt x="158750" y="227459"/>
                  <a:pt x="169416" y="238125"/>
                  <a:pt x="182563" y="238125"/>
                </a:cubicBezTo>
                <a:lnTo>
                  <a:pt x="230188" y="238125"/>
                </a:lnTo>
                <a:cubicBezTo>
                  <a:pt x="243334" y="238125"/>
                  <a:pt x="254000" y="227459"/>
                  <a:pt x="254000" y="214313"/>
                </a:cubicBezTo>
                <a:lnTo>
                  <a:pt x="254000" y="182563"/>
                </a:lnTo>
                <a:cubicBezTo>
                  <a:pt x="254000" y="169416"/>
                  <a:pt x="243334" y="158750"/>
                  <a:pt x="230188" y="158750"/>
                </a:cubicBezTo>
                <a:lnTo>
                  <a:pt x="222250" y="158750"/>
                </a:lnTo>
                <a:lnTo>
                  <a:pt x="222250" y="142875"/>
                </a:lnTo>
                <a:lnTo>
                  <a:pt x="269875" y="142875"/>
                </a:lnTo>
                <a:cubicBezTo>
                  <a:pt x="278656" y="142875"/>
                  <a:pt x="285750" y="135781"/>
                  <a:pt x="285750" y="127000"/>
                </a:cubicBezTo>
                <a:cubicBezTo>
                  <a:pt x="285750" y="118219"/>
                  <a:pt x="278656" y="111125"/>
                  <a:pt x="269875" y="111125"/>
                </a:cubicBezTo>
                <a:lnTo>
                  <a:pt x="158750" y="111125"/>
                </a:lnTo>
                <a:lnTo>
                  <a:pt x="158750" y="95250"/>
                </a:lnTo>
                <a:lnTo>
                  <a:pt x="166688" y="95250"/>
                </a:lnTo>
                <a:cubicBezTo>
                  <a:pt x="179834" y="95250"/>
                  <a:pt x="190500" y="84584"/>
                  <a:pt x="190500" y="71438"/>
                </a:cubicBezTo>
                <a:lnTo>
                  <a:pt x="190500" y="39688"/>
                </a:lnTo>
                <a:cubicBezTo>
                  <a:pt x="190500" y="26541"/>
                  <a:pt x="179834" y="15875"/>
                  <a:pt x="166688" y="15875"/>
                </a:cubicBezTo>
                <a:lnTo>
                  <a:pt x="119063" y="15875"/>
                </a:lnTo>
                <a:close/>
                <a:moveTo>
                  <a:pt x="222250" y="186531"/>
                </a:moveTo>
                <a:lnTo>
                  <a:pt x="226219" y="186531"/>
                </a:lnTo>
                <a:lnTo>
                  <a:pt x="226219" y="210344"/>
                </a:lnTo>
                <a:lnTo>
                  <a:pt x="186531" y="210344"/>
                </a:lnTo>
                <a:lnTo>
                  <a:pt x="186531" y="186531"/>
                </a:lnTo>
                <a:lnTo>
                  <a:pt x="222250" y="186531"/>
                </a:lnTo>
                <a:close/>
                <a:moveTo>
                  <a:pt x="95250" y="186531"/>
                </a:moveTo>
                <a:lnTo>
                  <a:pt x="99219" y="186531"/>
                </a:lnTo>
                <a:lnTo>
                  <a:pt x="99219" y="210344"/>
                </a:lnTo>
                <a:lnTo>
                  <a:pt x="59531" y="210344"/>
                </a:lnTo>
                <a:lnTo>
                  <a:pt x="59531" y="186531"/>
                </a:lnTo>
                <a:lnTo>
                  <a:pt x="95250" y="186531"/>
                </a:ln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20" name="Text 17"/>
          <p:cNvSpPr/>
          <p:nvPr/>
        </p:nvSpPr>
        <p:spPr>
          <a:xfrm>
            <a:off x="4743152" y="6019800"/>
            <a:ext cx="101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050" dirty="0">
                <a:solidFill>
                  <a:srgbClr val="E5E7EB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覆盖场景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4743152" y="6210300"/>
            <a:ext cx="1047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5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全生活服务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95300"/>
            <a:ext cx="57150" cy="381000"/>
          </a:xfrm>
          <a:custGeom>
            <a:avLst/>
            <a:gdLst/>
            <a:ahLst/>
            <a:cxnLst/>
            <a:rect l="l" t="t" r="r" b="b"/>
            <a:pathLst>
              <a:path w="76200" h="5080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469900"/>
                </a:lnTo>
                <a:cubicBezTo>
                  <a:pt x="76200" y="490928"/>
                  <a:pt x="59128" y="508000"/>
                  <a:pt x="38100" y="508000"/>
                </a:cubicBezTo>
                <a:lnTo>
                  <a:pt x="38100" y="508000"/>
                </a:lnTo>
                <a:cubicBezTo>
                  <a:pt x="17072" y="508000"/>
                  <a:pt x="0" y="490928"/>
                  <a:pt x="0" y="469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4A895"/>
              </a:gs>
              <a:gs pos="0">
                <a:srgbClr val="FFFFFF"/>
              </a:gs>
              <a:gs pos="100000">
                <a:srgbClr val="E59500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552450" y="381000"/>
            <a:ext cx="3838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050" b="1" kern="0" spc="53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OVERVIEW &amp; PROGRESS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" name="Text 2"/>
          <p:cNvSpPr/>
          <p:nvPr/>
        </p:nvSpPr>
        <p:spPr>
          <a:xfrm>
            <a:off x="552450" y="609600"/>
            <a:ext cx="3943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90000"/>
              </a:lnSpc>
            </a:pPr>
            <a:r>
              <a:rPr lang="en-US" sz="27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美团大脑概述与最新进展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84175" y="1222375"/>
            <a:ext cx="7273925" cy="1149350"/>
          </a:xfrm>
          <a:custGeom>
            <a:avLst/>
            <a:gdLst/>
            <a:ahLst/>
            <a:cxnLst/>
            <a:rect l="l" t="t" r="r" b="b"/>
            <a:pathLst>
              <a:path w="9698567" h="1532467">
                <a:moveTo>
                  <a:pt x="152404" y="0"/>
                </a:moveTo>
                <a:lnTo>
                  <a:pt x="9546163" y="0"/>
                </a:lnTo>
                <a:cubicBezTo>
                  <a:pt x="9630333" y="0"/>
                  <a:pt x="9698567" y="68234"/>
                  <a:pt x="9698567" y="152404"/>
                </a:cubicBezTo>
                <a:lnTo>
                  <a:pt x="9698567" y="1380063"/>
                </a:lnTo>
                <a:cubicBezTo>
                  <a:pt x="9698567" y="1464233"/>
                  <a:pt x="9630333" y="1532467"/>
                  <a:pt x="9546163" y="1532467"/>
                </a:cubicBezTo>
                <a:lnTo>
                  <a:pt x="152404" y="1532467"/>
                </a:lnTo>
                <a:cubicBezTo>
                  <a:pt x="68234" y="1532467"/>
                  <a:pt x="0" y="1464233"/>
                  <a:pt x="0" y="1380063"/>
                </a:cubicBezTo>
                <a:lnTo>
                  <a:pt x="0" y="152404"/>
                </a:lnTo>
                <a:cubicBezTo>
                  <a:pt x="0" y="68290"/>
                  <a:pt x="68290" y="0"/>
                  <a:pt x="152404" y="0"/>
                </a:cubicBezTo>
                <a:close/>
              </a:path>
            </a:pathLst>
          </a:custGeom>
          <a:gradFill flip="none" rotWithShape="1">
            <a:gsLst>
              <a:gs pos="0">
                <a:srgbClr val="4F6D7A">
                  <a:alpha val="15000"/>
                </a:srgbClr>
              </a:gs>
              <a:gs pos="100000">
                <a:srgbClr val="1A1D21">
                  <a:alpha val="5000"/>
                </a:srgbClr>
              </a:gs>
            </a:gsLst>
            <a:lin ang="2700000" scaled="1"/>
          </a:gradFill>
          <a:ln w="8467">
            <a:solidFill>
              <a:srgbClr val="4F6D7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39750" y="13779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4A895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82625" y="14922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38100" y="0"/>
                </a:moveTo>
                <a:cubicBezTo>
                  <a:pt x="17085" y="0"/>
                  <a:pt x="0" y="17085"/>
                  <a:pt x="0" y="38100"/>
                </a:cubicBezTo>
                <a:lnTo>
                  <a:pt x="0" y="266700"/>
                </a:lnTo>
                <a:cubicBezTo>
                  <a:pt x="0" y="287715"/>
                  <a:pt x="17085" y="304800"/>
                  <a:pt x="38100" y="304800"/>
                </a:cubicBezTo>
                <a:lnTo>
                  <a:pt x="190500" y="304800"/>
                </a:lnTo>
                <a:cubicBezTo>
                  <a:pt x="211515" y="304800"/>
                  <a:pt x="228600" y="287715"/>
                  <a:pt x="228600" y="266700"/>
                </a:cubicBezTo>
                <a:lnTo>
                  <a:pt x="228600" y="38100"/>
                </a:lnTo>
                <a:cubicBezTo>
                  <a:pt x="228600" y="17085"/>
                  <a:pt x="211515" y="0"/>
                  <a:pt x="190500" y="0"/>
                </a:cubicBezTo>
                <a:lnTo>
                  <a:pt x="38100" y="0"/>
                </a:lnTo>
                <a:close/>
                <a:moveTo>
                  <a:pt x="104775" y="209550"/>
                </a:moveTo>
                <a:lnTo>
                  <a:pt x="123825" y="209550"/>
                </a:lnTo>
                <a:cubicBezTo>
                  <a:pt x="134362" y="209550"/>
                  <a:pt x="142875" y="218063"/>
                  <a:pt x="142875" y="228600"/>
                </a:cubicBezTo>
                <a:lnTo>
                  <a:pt x="142875" y="276225"/>
                </a:lnTo>
                <a:lnTo>
                  <a:pt x="85725" y="276225"/>
                </a:lnTo>
                <a:lnTo>
                  <a:pt x="85725" y="228600"/>
                </a:lnTo>
                <a:cubicBezTo>
                  <a:pt x="85725" y="218063"/>
                  <a:pt x="94238" y="209550"/>
                  <a:pt x="104775" y="209550"/>
                </a:cubicBezTo>
                <a:close/>
                <a:moveTo>
                  <a:pt x="57150" y="66675"/>
                </a:moveTo>
                <a:cubicBezTo>
                  <a:pt x="57150" y="61436"/>
                  <a:pt x="61436" y="57150"/>
                  <a:pt x="66675" y="57150"/>
                </a:cubicBezTo>
                <a:lnTo>
                  <a:pt x="85725" y="57150"/>
                </a:lnTo>
                <a:cubicBezTo>
                  <a:pt x="90964" y="57150"/>
                  <a:pt x="95250" y="61436"/>
                  <a:pt x="95250" y="66675"/>
                </a:cubicBezTo>
                <a:lnTo>
                  <a:pt x="95250" y="85725"/>
                </a:lnTo>
                <a:cubicBezTo>
                  <a:pt x="95250" y="90964"/>
                  <a:pt x="90964" y="95250"/>
                  <a:pt x="85725" y="95250"/>
                </a:cubicBezTo>
                <a:lnTo>
                  <a:pt x="66675" y="95250"/>
                </a:lnTo>
                <a:cubicBezTo>
                  <a:pt x="61436" y="95250"/>
                  <a:pt x="57150" y="90964"/>
                  <a:pt x="57150" y="85725"/>
                </a:cubicBezTo>
                <a:lnTo>
                  <a:pt x="57150" y="66675"/>
                </a:lnTo>
                <a:close/>
                <a:moveTo>
                  <a:pt x="142875" y="57150"/>
                </a:moveTo>
                <a:lnTo>
                  <a:pt x="161925" y="57150"/>
                </a:lnTo>
                <a:cubicBezTo>
                  <a:pt x="167164" y="57150"/>
                  <a:pt x="171450" y="61436"/>
                  <a:pt x="171450" y="66675"/>
                </a:cubicBezTo>
                <a:lnTo>
                  <a:pt x="171450" y="85725"/>
                </a:lnTo>
                <a:cubicBezTo>
                  <a:pt x="171450" y="90964"/>
                  <a:pt x="167164" y="95250"/>
                  <a:pt x="161925" y="95250"/>
                </a:cubicBezTo>
                <a:lnTo>
                  <a:pt x="142875" y="95250"/>
                </a:lnTo>
                <a:cubicBezTo>
                  <a:pt x="137636" y="95250"/>
                  <a:pt x="133350" y="90964"/>
                  <a:pt x="133350" y="85725"/>
                </a:cubicBezTo>
                <a:lnTo>
                  <a:pt x="133350" y="66675"/>
                </a:lnTo>
                <a:cubicBezTo>
                  <a:pt x="133350" y="61436"/>
                  <a:pt x="137636" y="57150"/>
                  <a:pt x="142875" y="57150"/>
                </a:cubicBezTo>
                <a:close/>
                <a:moveTo>
                  <a:pt x="57150" y="142875"/>
                </a:moveTo>
                <a:cubicBezTo>
                  <a:pt x="57150" y="137636"/>
                  <a:pt x="61436" y="133350"/>
                  <a:pt x="66675" y="133350"/>
                </a:cubicBezTo>
                <a:lnTo>
                  <a:pt x="85725" y="133350"/>
                </a:lnTo>
                <a:cubicBezTo>
                  <a:pt x="90964" y="133350"/>
                  <a:pt x="95250" y="137636"/>
                  <a:pt x="95250" y="142875"/>
                </a:cubicBezTo>
                <a:lnTo>
                  <a:pt x="95250" y="161925"/>
                </a:lnTo>
                <a:cubicBezTo>
                  <a:pt x="95250" y="167164"/>
                  <a:pt x="90964" y="171450"/>
                  <a:pt x="85725" y="171450"/>
                </a:cubicBezTo>
                <a:lnTo>
                  <a:pt x="66675" y="171450"/>
                </a:lnTo>
                <a:cubicBezTo>
                  <a:pt x="61436" y="171450"/>
                  <a:pt x="57150" y="167164"/>
                  <a:pt x="57150" y="161925"/>
                </a:cubicBezTo>
                <a:lnTo>
                  <a:pt x="57150" y="142875"/>
                </a:lnTo>
                <a:close/>
                <a:moveTo>
                  <a:pt x="142875" y="133350"/>
                </a:moveTo>
                <a:lnTo>
                  <a:pt x="161925" y="133350"/>
                </a:lnTo>
                <a:cubicBezTo>
                  <a:pt x="167164" y="133350"/>
                  <a:pt x="171450" y="137636"/>
                  <a:pt x="171450" y="142875"/>
                </a:cubicBezTo>
                <a:lnTo>
                  <a:pt x="171450" y="161925"/>
                </a:lnTo>
                <a:cubicBezTo>
                  <a:pt x="171450" y="167164"/>
                  <a:pt x="167164" y="171450"/>
                  <a:pt x="161925" y="171450"/>
                </a:cubicBezTo>
                <a:lnTo>
                  <a:pt x="142875" y="171450"/>
                </a:lnTo>
                <a:cubicBezTo>
                  <a:pt x="137636" y="171450"/>
                  <a:pt x="133350" y="167164"/>
                  <a:pt x="133350" y="161925"/>
                </a:cubicBezTo>
                <a:lnTo>
                  <a:pt x="133350" y="142875"/>
                </a:lnTo>
                <a:cubicBezTo>
                  <a:pt x="133350" y="137636"/>
                  <a:pt x="137636" y="133350"/>
                  <a:pt x="142875" y="133350"/>
                </a:cubicBezTo>
                <a:close/>
              </a:path>
            </a:pathLst>
          </a:custGeom>
          <a:solidFill>
            <a:srgbClr val="34A895"/>
          </a:solidFill>
          <a:ln/>
        </p:spPr>
      </p:sp>
      <p:sp>
        <p:nvSpPr>
          <p:cNvPr id="8" name="Text 6"/>
          <p:cNvSpPr/>
          <p:nvPr/>
        </p:nvSpPr>
        <p:spPr>
          <a:xfrm>
            <a:off x="1149350" y="1377950"/>
            <a:ext cx="6448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500" b="1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平台背景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49350" y="1720850"/>
            <a:ext cx="64293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40000"/>
              </a:lnSpc>
            </a:pPr>
            <a:r>
              <a:rPr lang="en-US" sz="12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美团作为中国领先的生活服务平台，覆盖</a:t>
            </a:r>
            <a:r>
              <a:rPr lang="en-US" sz="1200" dirty="0">
                <a:solidFill>
                  <a:srgbClr val="E595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外卖、到店、酒旅、出行</a:t>
            </a:r>
            <a:r>
              <a:rPr lang="en-US" sz="12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等多场景，每日处理海量用户请求与交易数据，构建了庞大的生活服务数据基础设施。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384175" y="2530476"/>
            <a:ext cx="7273925" cy="4206875"/>
          </a:xfrm>
          <a:custGeom>
            <a:avLst/>
            <a:gdLst/>
            <a:ahLst/>
            <a:cxnLst/>
            <a:rect l="l" t="t" r="r" b="b"/>
            <a:pathLst>
              <a:path w="9698567" h="5609167">
                <a:moveTo>
                  <a:pt x="152401" y="0"/>
                </a:moveTo>
                <a:lnTo>
                  <a:pt x="9546166" y="0"/>
                </a:lnTo>
                <a:cubicBezTo>
                  <a:pt x="9630334" y="0"/>
                  <a:pt x="9698567" y="68232"/>
                  <a:pt x="9698567" y="152401"/>
                </a:cubicBezTo>
                <a:lnTo>
                  <a:pt x="9698567" y="5456766"/>
                </a:lnTo>
                <a:cubicBezTo>
                  <a:pt x="9698567" y="5540934"/>
                  <a:pt x="9630334" y="5609167"/>
                  <a:pt x="9546166" y="5609167"/>
                </a:cubicBezTo>
                <a:lnTo>
                  <a:pt x="152401" y="5609167"/>
                </a:lnTo>
                <a:cubicBezTo>
                  <a:pt x="68232" y="5609167"/>
                  <a:pt x="0" y="5540934"/>
                  <a:pt x="0" y="5456766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gradFill flip="none" rotWithShape="1">
            <a:gsLst>
              <a:gs pos="0">
                <a:srgbClr val="34A895">
                  <a:alpha val="10000"/>
                </a:srgbClr>
              </a:gs>
              <a:gs pos="100000">
                <a:srgbClr val="1A1D21">
                  <a:alpha val="5000"/>
                </a:srgbClr>
              </a:gs>
            </a:gsLst>
            <a:lin ang="2700000" scaled="1"/>
          </a:gradFill>
          <a:ln w="8467">
            <a:solidFill>
              <a:srgbClr val="34A895">
                <a:alpha val="3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39750" y="26860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59500">
              <a:alpha val="2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635000" y="27813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158750"/>
                </a:moveTo>
                <a:lnTo>
                  <a:pt x="12154" y="158750"/>
                </a:lnTo>
                <a:cubicBezTo>
                  <a:pt x="-198" y="158750"/>
                  <a:pt x="-7789" y="145306"/>
                  <a:pt x="-1439" y="134689"/>
                </a:cubicBezTo>
                <a:lnTo>
                  <a:pt x="24805" y="90934"/>
                </a:lnTo>
                <a:cubicBezTo>
                  <a:pt x="29121" y="83741"/>
                  <a:pt x="36860" y="79375"/>
                  <a:pt x="45244" y="79375"/>
                </a:cubicBezTo>
                <a:lnTo>
                  <a:pt x="92373" y="79375"/>
                </a:lnTo>
                <a:cubicBezTo>
                  <a:pt x="130125" y="15429"/>
                  <a:pt x="186432" y="12204"/>
                  <a:pt x="224086" y="17711"/>
                </a:cubicBezTo>
                <a:cubicBezTo>
                  <a:pt x="230436" y="18653"/>
                  <a:pt x="235396" y="23614"/>
                  <a:pt x="236289" y="29914"/>
                </a:cubicBezTo>
                <a:cubicBezTo>
                  <a:pt x="241796" y="67568"/>
                  <a:pt x="238571" y="123875"/>
                  <a:pt x="174625" y="161627"/>
                </a:cubicBezTo>
                <a:lnTo>
                  <a:pt x="174625" y="208756"/>
                </a:lnTo>
                <a:cubicBezTo>
                  <a:pt x="174625" y="217140"/>
                  <a:pt x="170259" y="224879"/>
                  <a:pt x="163066" y="229195"/>
                </a:cubicBezTo>
                <a:lnTo>
                  <a:pt x="119311" y="255439"/>
                </a:lnTo>
                <a:cubicBezTo>
                  <a:pt x="108744" y="261789"/>
                  <a:pt x="95250" y="254149"/>
                  <a:pt x="95250" y="241846"/>
                </a:cubicBezTo>
                <a:lnTo>
                  <a:pt x="95250" y="190500"/>
                </a:lnTo>
                <a:cubicBezTo>
                  <a:pt x="95250" y="172988"/>
                  <a:pt x="81012" y="158750"/>
                  <a:pt x="63500" y="158750"/>
                </a:cubicBezTo>
                <a:lnTo>
                  <a:pt x="63450" y="158750"/>
                </a:lnTo>
                <a:close/>
                <a:moveTo>
                  <a:pt x="198438" y="79375"/>
                </a:moveTo>
                <a:cubicBezTo>
                  <a:pt x="198438" y="66233"/>
                  <a:pt x="187767" y="55563"/>
                  <a:pt x="174625" y="55563"/>
                </a:cubicBezTo>
                <a:cubicBezTo>
                  <a:pt x="161483" y="55563"/>
                  <a:pt x="150813" y="66233"/>
                  <a:pt x="150813" y="79375"/>
                </a:cubicBezTo>
                <a:cubicBezTo>
                  <a:pt x="150813" y="92517"/>
                  <a:pt x="161483" y="103188"/>
                  <a:pt x="174625" y="103188"/>
                </a:cubicBezTo>
                <a:cubicBezTo>
                  <a:pt x="187767" y="103188"/>
                  <a:pt x="198438" y="92517"/>
                  <a:pt x="198438" y="79375"/>
                </a:cubicBez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13" name="Text 11"/>
          <p:cNvSpPr/>
          <p:nvPr/>
        </p:nvSpPr>
        <p:spPr>
          <a:xfrm>
            <a:off x="1035050" y="2743200"/>
            <a:ext cx="2028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5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2023-2024年核心突破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39750" y="3488234"/>
            <a:ext cx="76200" cy="762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4A895"/>
          </a:solidFill>
          <a:ln/>
        </p:spPr>
      </p:sp>
      <p:sp>
        <p:nvSpPr>
          <p:cNvPr id="15" name="Text 13"/>
          <p:cNvSpPr/>
          <p:nvPr/>
        </p:nvSpPr>
        <p:spPr>
          <a:xfrm>
            <a:off x="730250" y="3412034"/>
            <a:ext cx="6858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350" b="1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千亿级节点多模态知识图谱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30250" y="3716834"/>
            <a:ext cx="68484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40000"/>
              </a:lnSpc>
            </a:pPr>
            <a:r>
              <a:rPr lang="en-US" sz="1200" dirty="0">
                <a:solidFill>
                  <a:srgbClr val="E5E7EB">
                    <a:alpha val="8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构建覆盖商家、用户、商品、地理位置、服务项目等实体的</a:t>
            </a:r>
            <a:r>
              <a:rPr lang="en-US" sz="1200" dirty="0">
                <a:solidFill>
                  <a:srgbClr val="E595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超大规模知识图谱</a:t>
            </a:r>
            <a:r>
              <a:rPr lang="en-US" sz="1200" dirty="0">
                <a:solidFill>
                  <a:srgbClr val="E5E7EB">
                    <a:alpha val="8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，实现跨场景数据关联与知识推理。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539750" y="4825901"/>
            <a:ext cx="76200" cy="762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18" name="Text 16"/>
          <p:cNvSpPr/>
          <p:nvPr/>
        </p:nvSpPr>
        <p:spPr>
          <a:xfrm>
            <a:off x="730250" y="4749701"/>
            <a:ext cx="6791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350" b="1" dirty="0">
                <a:solidFill>
                  <a:srgbClr val="E595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美团大脑2.0全面升级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30250" y="5054501"/>
            <a:ext cx="6781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40000"/>
              </a:lnSpc>
            </a:pPr>
            <a:r>
              <a:rPr lang="en-US" sz="1200" dirty="0">
                <a:solidFill>
                  <a:srgbClr val="E5E7EB">
                    <a:alpha val="8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强化</a:t>
            </a:r>
            <a:r>
              <a:rPr lang="en-US" sz="1200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实时图谱更新</a:t>
            </a:r>
            <a:r>
              <a:rPr lang="en-US" sz="1200" dirty="0">
                <a:solidFill>
                  <a:srgbClr val="E5E7EB">
                    <a:alpha val="8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</a:t>
            </a:r>
            <a:r>
              <a:rPr lang="en-US" sz="1200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动态关系推理</a:t>
            </a:r>
            <a:r>
              <a:rPr lang="en-US" sz="1200" dirty="0">
                <a:solidFill>
                  <a:srgbClr val="E5E7EB">
                    <a:alpha val="8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能力，支持秒级事件响应，在疫情期间实现服务调整的智能决策。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39750" y="5915918"/>
            <a:ext cx="76200" cy="762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21" name="Text 19"/>
          <p:cNvSpPr/>
          <p:nvPr/>
        </p:nvSpPr>
        <p:spPr>
          <a:xfrm>
            <a:off x="730250" y="5839718"/>
            <a:ext cx="6486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350" b="1" dirty="0">
                <a:solidFill>
                  <a:srgbClr val="4F6D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AIGC赋能智能商家助手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30250" y="6144518"/>
            <a:ext cx="6477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40000"/>
              </a:lnSpc>
            </a:pPr>
            <a:r>
              <a:rPr lang="en-US" sz="1200" dirty="0">
                <a:solidFill>
                  <a:srgbClr val="E5E7EB">
                    <a:alpha val="8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推出基于知识图谱的</a:t>
            </a:r>
            <a:r>
              <a:rPr lang="en-US" sz="1200" dirty="0">
                <a:solidFill>
                  <a:srgbClr val="E595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智能商家助手</a:t>
            </a:r>
            <a:r>
              <a:rPr lang="en-US" sz="1200" dirty="0">
                <a:solidFill>
                  <a:srgbClr val="E5E7EB">
                    <a:alpha val="8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，为商家提供经营建议、用户洞察、菜单优化等智能化服务。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813675" y="1222375"/>
            <a:ext cx="3997325" cy="2187575"/>
          </a:xfrm>
          <a:custGeom>
            <a:avLst/>
            <a:gdLst/>
            <a:ahLst/>
            <a:cxnLst/>
            <a:rect l="l" t="t" r="r" b="b"/>
            <a:pathLst>
              <a:path w="5329767" h="2916767">
                <a:moveTo>
                  <a:pt x="152401" y="0"/>
                </a:moveTo>
                <a:lnTo>
                  <a:pt x="5177366" y="0"/>
                </a:lnTo>
                <a:cubicBezTo>
                  <a:pt x="5261478" y="0"/>
                  <a:pt x="5329767" y="68289"/>
                  <a:pt x="5329767" y="152401"/>
                </a:cubicBezTo>
                <a:lnTo>
                  <a:pt x="5329767" y="2764366"/>
                </a:lnTo>
                <a:cubicBezTo>
                  <a:pt x="5329767" y="2848534"/>
                  <a:pt x="5261534" y="2916767"/>
                  <a:pt x="5177366" y="2916767"/>
                </a:cubicBezTo>
                <a:lnTo>
                  <a:pt x="152401" y="2916767"/>
                </a:lnTo>
                <a:cubicBezTo>
                  <a:pt x="68232" y="2916767"/>
                  <a:pt x="0" y="2848534"/>
                  <a:pt x="0" y="2764366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gradFill flip="none" rotWithShape="1">
            <a:gsLst>
              <a:gs pos="0">
                <a:srgbClr val="E59500">
                  <a:alpha val="15000"/>
                </a:srgbClr>
              </a:gs>
              <a:gs pos="100000">
                <a:srgbClr val="1A1D21">
                  <a:alpha val="5000"/>
                </a:srgbClr>
              </a:gs>
            </a:gsLst>
            <a:lin ang="2700000" scaled="1"/>
          </a:gradFill>
          <a:ln w="8467">
            <a:solidFill>
              <a:srgbClr val="E59500">
                <a:alpha val="30196"/>
              </a:srgbClr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935913" y="1377950"/>
            <a:ext cx="3752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>
              <a:lnSpc>
                <a:spcPct val="120000"/>
              </a:lnSpc>
            </a:pPr>
            <a:r>
              <a:rPr lang="en-US" sz="1050" b="1" dirty="0">
                <a:solidFill>
                  <a:srgbClr val="E595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图谱规模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7854950" y="1644650"/>
            <a:ext cx="3914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>
              <a:lnSpc>
                <a:spcPct val="80000"/>
              </a:lnSpc>
            </a:pPr>
            <a:r>
              <a:rPr lang="en-US" sz="36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千亿级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931150" y="2139950"/>
            <a:ext cx="3762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>
              <a:lnSpc>
                <a:spcPct val="130000"/>
              </a:lnSpc>
            </a:pPr>
            <a:r>
              <a:rPr lang="en-US" sz="1200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知识节点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972426" y="2524126"/>
            <a:ext cx="1778000" cy="730250"/>
          </a:xfrm>
          <a:custGeom>
            <a:avLst/>
            <a:gdLst/>
            <a:ahLst/>
            <a:cxnLst/>
            <a:rect l="l" t="t" r="r" b="b"/>
            <a:pathLst>
              <a:path w="2370667" h="973667">
                <a:moveTo>
                  <a:pt x="101602" y="0"/>
                </a:moveTo>
                <a:lnTo>
                  <a:pt x="2269065" y="0"/>
                </a:lnTo>
                <a:cubicBezTo>
                  <a:pt x="2325178" y="0"/>
                  <a:pt x="2370667" y="45489"/>
                  <a:pt x="2370667" y="101602"/>
                </a:cubicBezTo>
                <a:lnTo>
                  <a:pt x="2370667" y="872065"/>
                </a:lnTo>
                <a:cubicBezTo>
                  <a:pt x="2370667" y="928178"/>
                  <a:pt x="2325178" y="973667"/>
                  <a:pt x="2269065" y="973667"/>
                </a:cubicBezTo>
                <a:lnTo>
                  <a:pt x="101602" y="973667"/>
                </a:lnTo>
                <a:cubicBezTo>
                  <a:pt x="45526" y="973667"/>
                  <a:pt x="0" y="928140"/>
                  <a:pt x="0" y="872065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8467">
            <a:solidFill>
              <a:srgbClr val="34A895">
                <a:alpha val="20000"/>
              </a:srgbClr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8032751" y="2641601"/>
            <a:ext cx="16573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>
              <a:lnSpc>
                <a:spcPct val="110000"/>
              </a:lnSpc>
            </a:pPr>
            <a:r>
              <a:rPr lang="en-US" b="1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5+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8056563" y="2946401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>
              <a:lnSpc>
                <a:spcPct val="120000"/>
              </a:lnSpc>
            </a:pPr>
            <a:r>
              <a:rPr lang="en-US" sz="1050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核心场景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9871075" y="2524126"/>
            <a:ext cx="1778000" cy="730250"/>
          </a:xfrm>
          <a:custGeom>
            <a:avLst/>
            <a:gdLst/>
            <a:ahLst/>
            <a:cxnLst/>
            <a:rect l="l" t="t" r="r" b="b"/>
            <a:pathLst>
              <a:path w="2370667" h="973667">
                <a:moveTo>
                  <a:pt x="101602" y="0"/>
                </a:moveTo>
                <a:lnTo>
                  <a:pt x="2269065" y="0"/>
                </a:lnTo>
                <a:cubicBezTo>
                  <a:pt x="2325178" y="0"/>
                  <a:pt x="2370667" y="45489"/>
                  <a:pt x="2370667" y="101602"/>
                </a:cubicBezTo>
                <a:lnTo>
                  <a:pt x="2370667" y="872065"/>
                </a:lnTo>
                <a:cubicBezTo>
                  <a:pt x="2370667" y="928178"/>
                  <a:pt x="2325178" y="973667"/>
                  <a:pt x="2269065" y="973667"/>
                </a:cubicBezTo>
                <a:lnTo>
                  <a:pt x="101602" y="973667"/>
                </a:lnTo>
                <a:cubicBezTo>
                  <a:pt x="45526" y="973667"/>
                  <a:pt x="0" y="928140"/>
                  <a:pt x="0" y="872065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8467">
            <a:solidFill>
              <a:srgbClr val="34A895">
                <a:alpha val="20000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9931401" y="2641601"/>
            <a:ext cx="16573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>
              <a:lnSpc>
                <a:spcPct val="110000"/>
              </a:lnSpc>
            </a:pPr>
            <a:r>
              <a:rPr lang="en-US" b="1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秒级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9955214" y="2946401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>
              <a:lnSpc>
                <a:spcPct val="120000"/>
              </a:lnSpc>
            </a:pPr>
            <a:r>
              <a:rPr lang="en-US" sz="1050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响应速度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7813675" y="3571876"/>
            <a:ext cx="3997325" cy="3168650"/>
          </a:xfrm>
          <a:custGeom>
            <a:avLst/>
            <a:gdLst/>
            <a:ahLst/>
            <a:cxnLst/>
            <a:rect l="l" t="t" r="r" b="b"/>
            <a:pathLst>
              <a:path w="5329767" h="4224867">
                <a:moveTo>
                  <a:pt x="152391" y="0"/>
                </a:moveTo>
                <a:lnTo>
                  <a:pt x="5177376" y="0"/>
                </a:lnTo>
                <a:cubicBezTo>
                  <a:pt x="5261483" y="0"/>
                  <a:pt x="5329767" y="68284"/>
                  <a:pt x="5329767" y="152391"/>
                </a:cubicBezTo>
                <a:lnTo>
                  <a:pt x="5329767" y="4072476"/>
                </a:lnTo>
                <a:cubicBezTo>
                  <a:pt x="5329767" y="4156583"/>
                  <a:pt x="5261483" y="4224867"/>
                  <a:pt x="5177376" y="4224867"/>
                </a:cubicBezTo>
                <a:lnTo>
                  <a:pt x="152391" y="4224867"/>
                </a:lnTo>
                <a:cubicBezTo>
                  <a:pt x="68284" y="4224867"/>
                  <a:pt x="0" y="4156583"/>
                  <a:pt x="0" y="4072476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gradFill flip="none" rotWithShape="1">
            <a:gsLst>
              <a:gs pos="0">
                <a:srgbClr val="34A895">
                  <a:alpha val="10000"/>
                </a:srgbClr>
              </a:gs>
              <a:gs pos="100000">
                <a:srgbClr val="1A1D21">
                  <a:alpha val="5000"/>
                </a:srgbClr>
              </a:gs>
            </a:gsLst>
            <a:lin ang="2700000" scaled="1"/>
          </a:gradFill>
          <a:ln w="8467">
            <a:solidFill>
              <a:srgbClr val="34A895">
                <a:alpha val="30196"/>
              </a:srgbClr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7969250" y="3727451"/>
            <a:ext cx="3771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35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知识图谱核心架构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35" name="Image 0" descr="https://kimi-img.moonshot.cn/pub/slides/26-01-04-11:16:01-d5ctms8i2d8drgurgol0.png"/>
          <p:cNvPicPr>
            <a:picLocks noChangeAspect="1"/>
          </p:cNvPicPr>
          <p:nvPr/>
        </p:nvPicPr>
        <p:blipFill>
          <a:blip r:embed="rId3"/>
          <a:srcRect t="43" b="43"/>
          <a:stretch/>
        </p:blipFill>
        <p:spPr>
          <a:xfrm>
            <a:off x="7969250" y="4108451"/>
            <a:ext cx="3686175" cy="24765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95300"/>
            <a:ext cx="57150" cy="381000"/>
          </a:xfrm>
          <a:custGeom>
            <a:avLst/>
            <a:gdLst/>
            <a:ahLst/>
            <a:cxnLst/>
            <a:rect l="l" t="t" r="r" b="b"/>
            <a:pathLst>
              <a:path w="76200" h="5080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469900"/>
                </a:lnTo>
                <a:cubicBezTo>
                  <a:pt x="76200" y="490928"/>
                  <a:pt x="59128" y="508000"/>
                  <a:pt x="38100" y="508000"/>
                </a:cubicBezTo>
                <a:lnTo>
                  <a:pt x="38100" y="508000"/>
                </a:lnTo>
                <a:cubicBezTo>
                  <a:pt x="17072" y="508000"/>
                  <a:pt x="0" y="490928"/>
                  <a:pt x="0" y="469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4A895"/>
              </a:gs>
              <a:gs pos="0">
                <a:srgbClr val="FFFFFF"/>
              </a:gs>
              <a:gs pos="100000">
                <a:srgbClr val="E59500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552450" y="381000"/>
            <a:ext cx="486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050" b="1" kern="0" spc="53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APPLICATION SCENARIOS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" name="Text 2"/>
          <p:cNvSpPr/>
          <p:nvPr/>
        </p:nvSpPr>
        <p:spPr>
          <a:xfrm>
            <a:off x="552450" y="609600"/>
            <a:ext cx="49720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90000"/>
              </a:lnSpc>
            </a:pPr>
            <a:r>
              <a:rPr lang="en-US" sz="27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核心应用场景：智能调度与推荐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84175" y="1222375"/>
            <a:ext cx="5635625" cy="4321175"/>
          </a:xfrm>
          <a:custGeom>
            <a:avLst/>
            <a:gdLst/>
            <a:ahLst/>
            <a:cxnLst/>
            <a:rect l="l" t="t" r="r" b="b"/>
            <a:pathLst>
              <a:path w="7514167" h="5761567">
                <a:moveTo>
                  <a:pt x="152393" y="0"/>
                </a:moveTo>
                <a:lnTo>
                  <a:pt x="7361773" y="0"/>
                </a:lnTo>
                <a:cubicBezTo>
                  <a:pt x="7445938" y="0"/>
                  <a:pt x="7514167" y="68229"/>
                  <a:pt x="7514167" y="152393"/>
                </a:cubicBezTo>
                <a:lnTo>
                  <a:pt x="7514167" y="5609173"/>
                </a:lnTo>
                <a:cubicBezTo>
                  <a:pt x="7514167" y="5693338"/>
                  <a:pt x="7445938" y="5761567"/>
                  <a:pt x="7361773" y="5761567"/>
                </a:cubicBezTo>
                <a:lnTo>
                  <a:pt x="152393" y="5761567"/>
                </a:lnTo>
                <a:cubicBezTo>
                  <a:pt x="68229" y="5761567"/>
                  <a:pt x="0" y="5693338"/>
                  <a:pt x="0" y="5609173"/>
                </a:cubicBezTo>
                <a:lnTo>
                  <a:pt x="0" y="152393"/>
                </a:lnTo>
                <a:cubicBezTo>
                  <a:pt x="0" y="68285"/>
                  <a:pt x="68285" y="0"/>
                  <a:pt x="152393" y="0"/>
                </a:cubicBezTo>
                <a:close/>
              </a:path>
            </a:pathLst>
          </a:custGeom>
          <a:gradFill flip="none" rotWithShape="1">
            <a:gsLst>
              <a:gs pos="0">
                <a:srgbClr val="34A895">
                  <a:alpha val="15000"/>
                </a:srgbClr>
              </a:gs>
              <a:gs pos="100000">
                <a:srgbClr val="1A1D21">
                  <a:alpha val="5000"/>
                </a:srgbClr>
              </a:gs>
            </a:gsLst>
            <a:lin ang="2700000" scaled="1"/>
          </a:gradFill>
          <a:ln w="8467">
            <a:solidFill>
              <a:srgbClr val="34A895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01650" y="133985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4A895"/>
          </a:solidFill>
          <a:ln/>
        </p:spPr>
      </p:sp>
      <p:sp>
        <p:nvSpPr>
          <p:cNvPr id="7" name="Shape 5"/>
          <p:cNvSpPr/>
          <p:nvPr/>
        </p:nvSpPr>
        <p:spPr>
          <a:xfrm>
            <a:off x="587375" y="1454151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66688" y="9525"/>
                </a:moveTo>
                <a:cubicBezTo>
                  <a:pt x="158770" y="9525"/>
                  <a:pt x="152400" y="15895"/>
                  <a:pt x="152400" y="23813"/>
                </a:cubicBezTo>
                <a:cubicBezTo>
                  <a:pt x="152400" y="31730"/>
                  <a:pt x="158770" y="38100"/>
                  <a:pt x="166688" y="38100"/>
                </a:cubicBezTo>
                <a:lnTo>
                  <a:pt x="200382" y="38100"/>
                </a:lnTo>
                <a:lnTo>
                  <a:pt x="213777" y="67092"/>
                </a:lnTo>
                <a:lnTo>
                  <a:pt x="157163" y="109537"/>
                </a:lnTo>
                <a:cubicBezTo>
                  <a:pt x="137279" y="94595"/>
                  <a:pt x="112514" y="85725"/>
                  <a:pt x="85725" y="85725"/>
                </a:cubicBezTo>
                <a:lnTo>
                  <a:pt x="52388" y="85725"/>
                </a:lnTo>
                <a:cubicBezTo>
                  <a:pt x="44470" y="85725"/>
                  <a:pt x="38100" y="92095"/>
                  <a:pt x="38100" y="100013"/>
                </a:cubicBezTo>
                <a:cubicBezTo>
                  <a:pt x="38100" y="107930"/>
                  <a:pt x="44470" y="114300"/>
                  <a:pt x="52388" y="114300"/>
                </a:cubicBezTo>
                <a:lnTo>
                  <a:pt x="85725" y="114300"/>
                </a:lnTo>
                <a:cubicBezTo>
                  <a:pt x="132457" y="114300"/>
                  <a:pt x="170974" y="149781"/>
                  <a:pt x="175736" y="195263"/>
                </a:cubicBezTo>
                <a:lnTo>
                  <a:pt x="160615" y="195263"/>
                </a:lnTo>
                <a:cubicBezTo>
                  <a:pt x="153948" y="160020"/>
                  <a:pt x="122932" y="133350"/>
                  <a:pt x="85725" y="133350"/>
                </a:cubicBezTo>
                <a:cubicBezTo>
                  <a:pt x="43636" y="133350"/>
                  <a:pt x="9525" y="167461"/>
                  <a:pt x="9525" y="209550"/>
                </a:cubicBezTo>
                <a:cubicBezTo>
                  <a:pt x="9525" y="251639"/>
                  <a:pt x="43636" y="285750"/>
                  <a:pt x="85725" y="285750"/>
                </a:cubicBezTo>
                <a:cubicBezTo>
                  <a:pt x="122932" y="285750"/>
                  <a:pt x="153888" y="259080"/>
                  <a:pt x="160615" y="223838"/>
                </a:cubicBezTo>
                <a:lnTo>
                  <a:pt x="190500" y="223838"/>
                </a:lnTo>
                <a:cubicBezTo>
                  <a:pt x="198418" y="223838"/>
                  <a:pt x="204787" y="217468"/>
                  <a:pt x="204787" y="209550"/>
                </a:cubicBezTo>
                <a:lnTo>
                  <a:pt x="204787" y="196155"/>
                </a:lnTo>
                <a:cubicBezTo>
                  <a:pt x="204787" y="169307"/>
                  <a:pt x="220087" y="145316"/>
                  <a:pt x="243780" y="132040"/>
                </a:cubicBezTo>
                <a:lnTo>
                  <a:pt x="250984" y="147578"/>
                </a:lnTo>
                <a:cubicBezTo>
                  <a:pt x="231696" y="161389"/>
                  <a:pt x="219135" y="184011"/>
                  <a:pt x="219135" y="209550"/>
                </a:cubicBezTo>
                <a:cubicBezTo>
                  <a:pt x="219135" y="251639"/>
                  <a:pt x="253246" y="285750"/>
                  <a:pt x="295335" y="285750"/>
                </a:cubicBezTo>
                <a:cubicBezTo>
                  <a:pt x="337423" y="285750"/>
                  <a:pt x="371535" y="251639"/>
                  <a:pt x="371535" y="209550"/>
                </a:cubicBezTo>
                <a:cubicBezTo>
                  <a:pt x="371535" y="167461"/>
                  <a:pt x="337423" y="133350"/>
                  <a:pt x="295335" y="133350"/>
                </a:cubicBezTo>
                <a:cubicBezTo>
                  <a:pt x="288965" y="133350"/>
                  <a:pt x="282833" y="134124"/>
                  <a:pt x="276939" y="135612"/>
                </a:cubicBezTo>
                <a:lnTo>
                  <a:pt x="258247" y="95250"/>
                </a:lnTo>
                <a:lnTo>
                  <a:pt x="290513" y="95250"/>
                </a:lnTo>
                <a:cubicBezTo>
                  <a:pt x="298430" y="95250"/>
                  <a:pt x="304800" y="88880"/>
                  <a:pt x="304800" y="80962"/>
                </a:cubicBezTo>
                <a:lnTo>
                  <a:pt x="304800" y="52388"/>
                </a:lnTo>
                <a:cubicBezTo>
                  <a:pt x="304800" y="44470"/>
                  <a:pt x="298430" y="38100"/>
                  <a:pt x="290513" y="38100"/>
                </a:cubicBezTo>
                <a:lnTo>
                  <a:pt x="258782" y="38100"/>
                </a:lnTo>
                <a:cubicBezTo>
                  <a:pt x="254675" y="38100"/>
                  <a:pt x="250627" y="39410"/>
                  <a:pt x="247352" y="41910"/>
                </a:cubicBezTo>
                <a:lnTo>
                  <a:pt x="237173" y="49530"/>
                </a:lnTo>
                <a:lnTo>
                  <a:pt x="222528" y="17800"/>
                </a:lnTo>
                <a:cubicBezTo>
                  <a:pt x="220206" y="12740"/>
                  <a:pt x="215146" y="9525"/>
                  <a:pt x="209550" y="9525"/>
                </a:cubicBezTo>
                <a:lnTo>
                  <a:pt x="166688" y="9525"/>
                </a:lnTo>
                <a:close/>
                <a:moveTo>
                  <a:pt x="265390" y="178832"/>
                </a:moveTo>
                <a:lnTo>
                  <a:pt x="282297" y="215503"/>
                </a:lnTo>
                <a:cubicBezTo>
                  <a:pt x="285631" y="222647"/>
                  <a:pt x="294084" y="225802"/>
                  <a:pt x="301228" y="222468"/>
                </a:cubicBezTo>
                <a:cubicBezTo>
                  <a:pt x="308372" y="219135"/>
                  <a:pt x="311527" y="210681"/>
                  <a:pt x="308193" y="203537"/>
                </a:cubicBezTo>
                <a:lnTo>
                  <a:pt x="291227" y="166866"/>
                </a:lnTo>
                <a:cubicBezTo>
                  <a:pt x="292537" y="166747"/>
                  <a:pt x="293846" y="166687"/>
                  <a:pt x="295215" y="166687"/>
                </a:cubicBezTo>
                <a:cubicBezTo>
                  <a:pt x="318909" y="166687"/>
                  <a:pt x="338078" y="185857"/>
                  <a:pt x="338078" y="209550"/>
                </a:cubicBezTo>
                <a:cubicBezTo>
                  <a:pt x="338078" y="233243"/>
                  <a:pt x="318909" y="252412"/>
                  <a:pt x="295215" y="252412"/>
                </a:cubicBezTo>
                <a:cubicBezTo>
                  <a:pt x="271522" y="252412"/>
                  <a:pt x="252353" y="233243"/>
                  <a:pt x="252353" y="209550"/>
                </a:cubicBezTo>
                <a:cubicBezTo>
                  <a:pt x="252353" y="197525"/>
                  <a:pt x="257294" y="186630"/>
                  <a:pt x="265331" y="178832"/>
                </a:cubicBezTo>
                <a:close/>
                <a:moveTo>
                  <a:pt x="85725" y="252413"/>
                </a:moveTo>
                <a:cubicBezTo>
                  <a:pt x="62032" y="252413"/>
                  <a:pt x="42863" y="233243"/>
                  <a:pt x="42863" y="209550"/>
                </a:cubicBezTo>
                <a:cubicBezTo>
                  <a:pt x="42863" y="185857"/>
                  <a:pt x="62032" y="166688"/>
                  <a:pt x="85725" y="166688"/>
                </a:cubicBezTo>
                <a:cubicBezTo>
                  <a:pt x="104358" y="166688"/>
                  <a:pt x="120253" y="178594"/>
                  <a:pt x="126147" y="195263"/>
                </a:cubicBezTo>
                <a:lnTo>
                  <a:pt x="85725" y="195263"/>
                </a:lnTo>
                <a:cubicBezTo>
                  <a:pt x="77807" y="195263"/>
                  <a:pt x="71438" y="201632"/>
                  <a:pt x="71438" y="209550"/>
                </a:cubicBezTo>
                <a:cubicBezTo>
                  <a:pt x="71438" y="217468"/>
                  <a:pt x="77807" y="223838"/>
                  <a:pt x="85725" y="223838"/>
                </a:cubicBezTo>
                <a:lnTo>
                  <a:pt x="126147" y="223838"/>
                </a:lnTo>
                <a:cubicBezTo>
                  <a:pt x="120253" y="240506"/>
                  <a:pt x="104358" y="252413"/>
                  <a:pt x="85725" y="25241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073150" y="1339851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5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外卖智能调度系统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73150" y="1606551"/>
            <a:ext cx="1590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050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Intelligent Dispatching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01650" y="2311202"/>
            <a:ext cx="5476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200" b="1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图谱关联要素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504826" y="2619178"/>
            <a:ext cx="2654300" cy="349250"/>
          </a:xfrm>
          <a:custGeom>
            <a:avLst/>
            <a:gdLst/>
            <a:ahLst/>
            <a:cxnLst/>
            <a:rect l="l" t="t" r="r" b="b"/>
            <a:pathLst>
              <a:path w="3539067" h="465667">
                <a:moveTo>
                  <a:pt x="101599" y="0"/>
                </a:moveTo>
                <a:lnTo>
                  <a:pt x="3437468" y="0"/>
                </a:lnTo>
                <a:cubicBezTo>
                  <a:pt x="3493579" y="0"/>
                  <a:pt x="3539067" y="45487"/>
                  <a:pt x="3539067" y="101599"/>
                </a:cubicBezTo>
                <a:lnTo>
                  <a:pt x="3539067" y="364068"/>
                </a:lnTo>
                <a:cubicBezTo>
                  <a:pt x="3539067" y="420179"/>
                  <a:pt x="3493579" y="465667"/>
                  <a:pt x="3437468" y="465667"/>
                </a:cubicBezTo>
                <a:lnTo>
                  <a:pt x="101599" y="465667"/>
                </a:lnTo>
                <a:cubicBezTo>
                  <a:pt x="45487" y="465667"/>
                  <a:pt x="0" y="420179"/>
                  <a:pt x="0" y="364068"/>
                </a:cubicBezTo>
                <a:lnTo>
                  <a:pt x="0" y="101599"/>
                </a:lnTo>
                <a:cubicBezTo>
                  <a:pt x="0" y="45487"/>
                  <a:pt x="45487" y="0"/>
                  <a:pt x="101599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 w="8467">
            <a:solidFill>
              <a:srgbClr val="34A895">
                <a:alpha val="2000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22300" y="2717602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0" y="74851"/>
                </a:moveTo>
                <a:cubicBezTo>
                  <a:pt x="0" y="33496"/>
                  <a:pt x="34131" y="0"/>
                  <a:pt x="76200" y="0"/>
                </a:cubicBezTo>
                <a:cubicBezTo>
                  <a:pt x="118269" y="0"/>
                  <a:pt x="152400" y="33496"/>
                  <a:pt x="152400" y="74851"/>
                </a:cubicBezTo>
                <a:cubicBezTo>
                  <a:pt x="152400" y="122198"/>
                  <a:pt x="104696" y="178951"/>
                  <a:pt x="84773" y="200581"/>
                </a:cubicBezTo>
                <a:cubicBezTo>
                  <a:pt x="80089" y="205661"/>
                  <a:pt x="72271" y="205661"/>
                  <a:pt x="67588" y="200581"/>
                </a:cubicBezTo>
                <a:cubicBezTo>
                  <a:pt x="47665" y="178951"/>
                  <a:pt x="-40" y="122198"/>
                  <a:pt x="-40" y="74851"/>
                </a:cubicBezTo>
                <a:close/>
                <a:moveTo>
                  <a:pt x="76200" y="101600"/>
                </a:moveTo>
                <a:cubicBezTo>
                  <a:pt x="90219" y="101600"/>
                  <a:pt x="101600" y="90219"/>
                  <a:pt x="101600" y="76200"/>
                </a:cubicBezTo>
                <a:cubicBezTo>
                  <a:pt x="101600" y="62181"/>
                  <a:pt x="90219" y="50800"/>
                  <a:pt x="76200" y="50800"/>
                </a:cubicBezTo>
                <a:cubicBezTo>
                  <a:pt x="62181" y="50800"/>
                  <a:pt x="50800" y="62181"/>
                  <a:pt x="50800" y="76200"/>
                </a:cubicBezTo>
                <a:cubicBezTo>
                  <a:pt x="50800" y="90219"/>
                  <a:pt x="62181" y="101600"/>
                  <a:pt x="76200" y="101600"/>
                </a:cubicBez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13" name="Text 11"/>
          <p:cNvSpPr/>
          <p:nvPr/>
        </p:nvSpPr>
        <p:spPr>
          <a:xfrm>
            <a:off x="850900" y="2698552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050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骑手实时位置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3241675" y="2619178"/>
            <a:ext cx="2654300" cy="349250"/>
          </a:xfrm>
          <a:custGeom>
            <a:avLst/>
            <a:gdLst/>
            <a:ahLst/>
            <a:cxnLst/>
            <a:rect l="l" t="t" r="r" b="b"/>
            <a:pathLst>
              <a:path w="3539067" h="465667">
                <a:moveTo>
                  <a:pt x="101599" y="0"/>
                </a:moveTo>
                <a:lnTo>
                  <a:pt x="3437468" y="0"/>
                </a:lnTo>
                <a:cubicBezTo>
                  <a:pt x="3493579" y="0"/>
                  <a:pt x="3539067" y="45487"/>
                  <a:pt x="3539067" y="101599"/>
                </a:cubicBezTo>
                <a:lnTo>
                  <a:pt x="3539067" y="364068"/>
                </a:lnTo>
                <a:cubicBezTo>
                  <a:pt x="3539067" y="420179"/>
                  <a:pt x="3493579" y="465667"/>
                  <a:pt x="3437468" y="465667"/>
                </a:cubicBezTo>
                <a:lnTo>
                  <a:pt x="101599" y="465667"/>
                </a:lnTo>
                <a:cubicBezTo>
                  <a:pt x="45487" y="465667"/>
                  <a:pt x="0" y="420179"/>
                  <a:pt x="0" y="364068"/>
                </a:cubicBezTo>
                <a:lnTo>
                  <a:pt x="0" y="101599"/>
                </a:lnTo>
                <a:cubicBezTo>
                  <a:pt x="0" y="45487"/>
                  <a:pt x="45487" y="0"/>
                  <a:pt x="101599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 w="8467">
            <a:solidFill>
              <a:srgbClr val="34A895">
                <a:alpha val="20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3340100" y="271760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57675" y="0"/>
                  <a:pt x="203200" y="45525"/>
                  <a:pt x="203200" y="101600"/>
                </a:cubicBezTo>
                <a:cubicBezTo>
                  <a:pt x="203200" y="157675"/>
                  <a:pt x="157675" y="203200"/>
                  <a:pt x="101600" y="203200"/>
                </a:cubicBezTo>
                <a:cubicBezTo>
                  <a:pt x="45525" y="203200"/>
                  <a:pt x="0" y="157675"/>
                  <a:pt x="0" y="101600"/>
                </a:cubicBezTo>
                <a:cubicBezTo>
                  <a:pt x="0" y="45525"/>
                  <a:pt x="45525" y="0"/>
                  <a:pt x="101600" y="0"/>
                </a:cubicBezTo>
                <a:close/>
                <a:moveTo>
                  <a:pt x="92075" y="47625"/>
                </a:moveTo>
                <a:lnTo>
                  <a:pt x="92075" y="101600"/>
                </a:lnTo>
                <a:cubicBezTo>
                  <a:pt x="92075" y="104775"/>
                  <a:pt x="93663" y="107752"/>
                  <a:pt x="96322" y="109538"/>
                </a:cubicBezTo>
                <a:lnTo>
                  <a:pt x="134422" y="134938"/>
                </a:lnTo>
                <a:cubicBezTo>
                  <a:pt x="138787" y="137874"/>
                  <a:pt x="144701" y="136684"/>
                  <a:pt x="147638" y="132278"/>
                </a:cubicBezTo>
                <a:cubicBezTo>
                  <a:pt x="150574" y="127873"/>
                  <a:pt x="149384" y="121999"/>
                  <a:pt x="144978" y="119063"/>
                </a:cubicBezTo>
                <a:lnTo>
                  <a:pt x="111125" y="96520"/>
                </a:lnTo>
                <a:lnTo>
                  <a:pt x="111125" y="47625"/>
                </a:lnTo>
                <a:cubicBezTo>
                  <a:pt x="111125" y="42347"/>
                  <a:pt x="106878" y="38100"/>
                  <a:pt x="101600" y="38100"/>
                </a:cubicBezTo>
                <a:cubicBezTo>
                  <a:pt x="96322" y="38100"/>
                  <a:pt x="92075" y="42347"/>
                  <a:pt x="92075" y="47625"/>
                </a:cubicBez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16" name="Text 14"/>
          <p:cNvSpPr/>
          <p:nvPr/>
        </p:nvSpPr>
        <p:spPr>
          <a:xfrm>
            <a:off x="3587750" y="2698552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050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餐厅出餐速度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504826" y="3050978"/>
            <a:ext cx="2654300" cy="349250"/>
          </a:xfrm>
          <a:custGeom>
            <a:avLst/>
            <a:gdLst/>
            <a:ahLst/>
            <a:cxnLst/>
            <a:rect l="l" t="t" r="r" b="b"/>
            <a:pathLst>
              <a:path w="3539067" h="465667">
                <a:moveTo>
                  <a:pt x="101599" y="0"/>
                </a:moveTo>
                <a:lnTo>
                  <a:pt x="3437468" y="0"/>
                </a:lnTo>
                <a:cubicBezTo>
                  <a:pt x="3493579" y="0"/>
                  <a:pt x="3539067" y="45487"/>
                  <a:pt x="3539067" y="101599"/>
                </a:cubicBezTo>
                <a:lnTo>
                  <a:pt x="3539067" y="364068"/>
                </a:lnTo>
                <a:cubicBezTo>
                  <a:pt x="3539067" y="420179"/>
                  <a:pt x="3493579" y="465667"/>
                  <a:pt x="3437468" y="465667"/>
                </a:cubicBezTo>
                <a:lnTo>
                  <a:pt x="101599" y="465667"/>
                </a:lnTo>
                <a:cubicBezTo>
                  <a:pt x="45487" y="465667"/>
                  <a:pt x="0" y="420179"/>
                  <a:pt x="0" y="364068"/>
                </a:cubicBezTo>
                <a:lnTo>
                  <a:pt x="0" y="101599"/>
                </a:lnTo>
                <a:cubicBezTo>
                  <a:pt x="0" y="45487"/>
                  <a:pt x="45487" y="0"/>
                  <a:pt x="101599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 w="8467">
            <a:solidFill>
              <a:srgbClr val="34A895">
                <a:alpha val="20000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12775" y="314940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88900" y="98425"/>
                </a:moveTo>
                <a:cubicBezTo>
                  <a:pt x="115185" y="98425"/>
                  <a:pt x="136525" y="77085"/>
                  <a:pt x="136525" y="50800"/>
                </a:cubicBezTo>
                <a:cubicBezTo>
                  <a:pt x="136525" y="24515"/>
                  <a:pt x="115185" y="3175"/>
                  <a:pt x="88900" y="3175"/>
                </a:cubicBezTo>
                <a:cubicBezTo>
                  <a:pt x="62615" y="3175"/>
                  <a:pt x="41275" y="24515"/>
                  <a:pt x="41275" y="50800"/>
                </a:cubicBezTo>
                <a:cubicBezTo>
                  <a:pt x="41275" y="77085"/>
                  <a:pt x="62615" y="98425"/>
                  <a:pt x="88900" y="98425"/>
                </a:cubicBezTo>
                <a:close/>
                <a:moveTo>
                  <a:pt x="77113" y="120650"/>
                </a:moveTo>
                <a:cubicBezTo>
                  <a:pt x="38021" y="120650"/>
                  <a:pt x="6350" y="152321"/>
                  <a:pt x="6350" y="191413"/>
                </a:cubicBezTo>
                <a:cubicBezTo>
                  <a:pt x="6350" y="197922"/>
                  <a:pt x="11628" y="203200"/>
                  <a:pt x="18137" y="203200"/>
                </a:cubicBezTo>
                <a:lnTo>
                  <a:pt x="159663" y="203200"/>
                </a:lnTo>
                <a:cubicBezTo>
                  <a:pt x="166172" y="203200"/>
                  <a:pt x="171450" y="197922"/>
                  <a:pt x="171450" y="191413"/>
                </a:cubicBezTo>
                <a:cubicBezTo>
                  <a:pt x="171450" y="152321"/>
                  <a:pt x="139779" y="120650"/>
                  <a:pt x="100687" y="120650"/>
                </a:cubicBezTo>
                <a:lnTo>
                  <a:pt x="77113" y="120650"/>
                </a:ln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19" name="Text 17"/>
          <p:cNvSpPr/>
          <p:nvPr/>
        </p:nvSpPr>
        <p:spPr>
          <a:xfrm>
            <a:off x="850900" y="3130352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050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用户历史偏好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3241675" y="3050978"/>
            <a:ext cx="2654300" cy="349250"/>
          </a:xfrm>
          <a:custGeom>
            <a:avLst/>
            <a:gdLst/>
            <a:ahLst/>
            <a:cxnLst/>
            <a:rect l="l" t="t" r="r" b="b"/>
            <a:pathLst>
              <a:path w="3539067" h="465667">
                <a:moveTo>
                  <a:pt x="101599" y="0"/>
                </a:moveTo>
                <a:lnTo>
                  <a:pt x="3437468" y="0"/>
                </a:lnTo>
                <a:cubicBezTo>
                  <a:pt x="3493579" y="0"/>
                  <a:pt x="3539067" y="45487"/>
                  <a:pt x="3539067" y="101599"/>
                </a:cubicBezTo>
                <a:lnTo>
                  <a:pt x="3539067" y="364068"/>
                </a:lnTo>
                <a:cubicBezTo>
                  <a:pt x="3539067" y="420179"/>
                  <a:pt x="3493579" y="465667"/>
                  <a:pt x="3437468" y="465667"/>
                </a:cubicBezTo>
                <a:lnTo>
                  <a:pt x="101599" y="465667"/>
                </a:lnTo>
                <a:cubicBezTo>
                  <a:pt x="45487" y="465667"/>
                  <a:pt x="0" y="420179"/>
                  <a:pt x="0" y="364068"/>
                </a:cubicBezTo>
                <a:lnTo>
                  <a:pt x="0" y="101599"/>
                </a:lnTo>
                <a:cubicBezTo>
                  <a:pt x="0" y="45487"/>
                  <a:pt x="45487" y="0"/>
                  <a:pt x="101599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 w="8467">
            <a:solidFill>
              <a:srgbClr val="34A895">
                <a:alpha val="20000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3340100" y="314940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88860" y="12700"/>
                </a:moveTo>
                <a:lnTo>
                  <a:pt x="58618" y="12700"/>
                </a:lnTo>
                <a:cubicBezTo>
                  <a:pt x="46950" y="12700"/>
                  <a:pt x="36751" y="20677"/>
                  <a:pt x="33973" y="31988"/>
                </a:cubicBezTo>
                <a:lnTo>
                  <a:pt x="556" y="166886"/>
                </a:lnTo>
                <a:cubicBezTo>
                  <a:pt x="-2421" y="178872"/>
                  <a:pt x="6668" y="190500"/>
                  <a:pt x="19050" y="190500"/>
                </a:cubicBezTo>
                <a:lnTo>
                  <a:pt x="88860" y="190500"/>
                </a:lnTo>
                <a:lnTo>
                  <a:pt x="88860" y="165100"/>
                </a:lnTo>
                <a:cubicBezTo>
                  <a:pt x="88860" y="158075"/>
                  <a:pt x="94536" y="152400"/>
                  <a:pt x="101560" y="152400"/>
                </a:cubicBezTo>
                <a:cubicBezTo>
                  <a:pt x="108585" y="152400"/>
                  <a:pt x="114260" y="158075"/>
                  <a:pt x="114260" y="165100"/>
                </a:cubicBezTo>
                <a:lnTo>
                  <a:pt x="114260" y="190500"/>
                </a:lnTo>
                <a:lnTo>
                  <a:pt x="184150" y="190500"/>
                </a:lnTo>
                <a:cubicBezTo>
                  <a:pt x="196533" y="190500"/>
                  <a:pt x="205621" y="178872"/>
                  <a:pt x="202644" y="166886"/>
                </a:cubicBezTo>
                <a:lnTo>
                  <a:pt x="169267" y="31988"/>
                </a:lnTo>
                <a:cubicBezTo>
                  <a:pt x="166449" y="20677"/>
                  <a:pt x="156289" y="12700"/>
                  <a:pt x="144582" y="12700"/>
                </a:cubicBezTo>
                <a:lnTo>
                  <a:pt x="114260" y="12700"/>
                </a:lnTo>
                <a:lnTo>
                  <a:pt x="114260" y="38100"/>
                </a:lnTo>
                <a:cubicBezTo>
                  <a:pt x="114260" y="45125"/>
                  <a:pt x="108585" y="50800"/>
                  <a:pt x="101560" y="50800"/>
                </a:cubicBezTo>
                <a:cubicBezTo>
                  <a:pt x="94536" y="50800"/>
                  <a:pt x="88860" y="45125"/>
                  <a:pt x="88860" y="38100"/>
                </a:cubicBezTo>
                <a:lnTo>
                  <a:pt x="88860" y="12700"/>
                </a:lnTo>
                <a:close/>
                <a:moveTo>
                  <a:pt x="114260" y="88900"/>
                </a:moveTo>
                <a:lnTo>
                  <a:pt x="114260" y="114300"/>
                </a:lnTo>
                <a:cubicBezTo>
                  <a:pt x="114260" y="121325"/>
                  <a:pt x="108585" y="127000"/>
                  <a:pt x="101560" y="127000"/>
                </a:cubicBezTo>
                <a:cubicBezTo>
                  <a:pt x="94536" y="127000"/>
                  <a:pt x="88860" y="121325"/>
                  <a:pt x="88860" y="114300"/>
                </a:cubicBezTo>
                <a:lnTo>
                  <a:pt x="88860" y="88900"/>
                </a:lnTo>
                <a:cubicBezTo>
                  <a:pt x="88860" y="81875"/>
                  <a:pt x="94536" y="76200"/>
                  <a:pt x="101560" y="76200"/>
                </a:cubicBezTo>
                <a:cubicBezTo>
                  <a:pt x="108585" y="76200"/>
                  <a:pt x="114260" y="81875"/>
                  <a:pt x="114260" y="88900"/>
                </a:cubicBez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22" name="Text 20"/>
          <p:cNvSpPr/>
          <p:nvPr/>
        </p:nvSpPr>
        <p:spPr>
          <a:xfrm>
            <a:off x="3587750" y="3130352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050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交通实时数据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520700" y="4279305"/>
            <a:ext cx="5381625" cy="752475"/>
          </a:xfrm>
          <a:custGeom>
            <a:avLst/>
            <a:gdLst/>
            <a:ahLst/>
            <a:cxnLst/>
            <a:rect l="l" t="t" r="r" b="b"/>
            <a:pathLst>
              <a:path w="7175500" h="1003300">
                <a:moveTo>
                  <a:pt x="50800" y="0"/>
                </a:moveTo>
                <a:lnTo>
                  <a:pt x="7073896" y="0"/>
                </a:lnTo>
                <a:cubicBezTo>
                  <a:pt x="7130010" y="0"/>
                  <a:pt x="7175500" y="45490"/>
                  <a:pt x="7175500" y="101604"/>
                </a:cubicBezTo>
                <a:lnTo>
                  <a:pt x="7175500" y="901696"/>
                </a:lnTo>
                <a:cubicBezTo>
                  <a:pt x="7175500" y="957810"/>
                  <a:pt x="7130010" y="1003300"/>
                  <a:pt x="7073896" y="1003300"/>
                </a:cubicBezTo>
                <a:lnTo>
                  <a:pt x="50800" y="1003300"/>
                </a:lnTo>
                <a:cubicBezTo>
                  <a:pt x="22744" y="1003300"/>
                  <a:pt x="0" y="980556"/>
                  <a:pt x="0" y="9525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520700" y="4279305"/>
            <a:ext cx="38100" cy="752475"/>
          </a:xfrm>
          <a:custGeom>
            <a:avLst/>
            <a:gdLst/>
            <a:ahLst/>
            <a:cxnLst/>
            <a:rect l="l" t="t" r="r" b="b"/>
            <a:pathLst>
              <a:path w="50800" h="1003300">
                <a:moveTo>
                  <a:pt x="50800" y="0"/>
                </a:moveTo>
                <a:lnTo>
                  <a:pt x="50800" y="0"/>
                </a:lnTo>
                <a:lnTo>
                  <a:pt x="50800" y="1003300"/>
                </a:lnTo>
                <a:lnTo>
                  <a:pt x="50800" y="1003300"/>
                </a:lnTo>
                <a:cubicBezTo>
                  <a:pt x="22763" y="1003300"/>
                  <a:pt x="0" y="980537"/>
                  <a:pt x="0" y="9525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25" name="Text 23"/>
          <p:cNvSpPr/>
          <p:nvPr/>
        </p:nvSpPr>
        <p:spPr>
          <a:xfrm>
            <a:off x="654050" y="4393605"/>
            <a:ext cx="5210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200" b="1" dirty="0">
                <a:solidFill>
                  <a:srgbClr val="E595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核心能力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54050" y="4698405"/>
            <a:ext cx="52006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40000"/>
              </a:lnSpc>
            </a:pPr>
            <a:r>
              <a:rPr lang="en-US" sz="105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通过知识图谱实现</a:t>
            </a:r>
            <a:r>
              <a:rPr lang="en-US" sz="1050" dirty="0">
                <a:solidFill>
                  <a:srgbClr val="34A895"/>
                </a:solidFill>
                <a:highlight>
                  <a:srgbClr val="34A895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动态路径规划 </a:t>
            </a:r>
            <a:r>
              <a:rPr lang="en-US" sz="105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</a:t>
            </a:r>
            <a:r>
              <a:rPr lang="en-US" sz="1050" dirty="0">
                <a:solidFill>
                  <a:srgbClr val="34A895"/>
                </a:solidFill>
                <a:highlight>
                  <a:srgbClr val="34A895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智能订单分配 </a:t>
            </a:r>
            <a:r>
              <a:rPr lang="en-US" sz="105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，在复杂场景中优化配送效率。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384175" y="5667376"/>
            <a:ext cx="5635625" cy="806450"/>
          </a:xfrm>
          <a:custGeom>
            <a:avLst/>
            <a:gdLst/>
            <a:ahLst/>
            <a:cxnLst/>
            <a:rect l="l" t="t" r="r" b="b"/>
            <a:pathLst>
              <a:path w="7514167" h="1075267">
                <a:moveTo>
                  <a:pt x="152398" y="0"/>
                </a:moveTo>
                <a:lnTo>
                  <a:pt x="7361769" y="0"/>
                </a:lnTo>
                <a:cubicBezTo>
                  <a:pt x="7445936" y="0"/>
                  <a:pt x="7514167" y="68231"/>
                  <a:pt x="7514167" y="152398"/>
                </a:cubicBezTo>
                <a:lnTo>
                  <a:pt x="7514167" y="922869"/>
                </a:lnTo>
                <a:cubicBezTo>
                  <a:pt x="7514167" y="1007036"/>
                  <a:pt x="7445936" y="1075267"/>
                  <a:pt x="7361769" y="1075267"/>
                </a:cubicBezTo>
                <a:lnTo>
                  <a:pt x="152398" y="1075267"/>
                </a:lnTo>
                <a:cubicBezTo>
                  <a:pt x="68231" y="1075267"/>
                  <a:pt x="0" y="1007036"/>
                  <a:pt x="0" y="922869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flip="none" rotWithShape="1">
            <a:gsLst>
              <a:gs pos="0">
                <a:srgbClr val="34A895">
                  <a:alpha val="20000"/>
                </a:srgbClr>
              </a:gs>
              <a:gs pos="100000">
                <a:srgbClr val="E59500">
                  <a:alpha val="20000"/>
                </a:srgbClr>
              </a:gs>
            </a:gsLst>
            <a:lin ang="0" scaled="1"/>
          </a:gradFill>
          <a:ln w="8467">
            <a:solidFill>
              <a:srgbClr val="34A895">
                <a:alpha val="40000"/>
              </a:srgbClr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41164" y="5784851"/>
            <a:ext cx="9429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/>
            <a:r>
              <a:rPr lang="en-US" sz="2250" b="1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15%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779264" y="6165851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>
              <a:lnSpc>
                <a:spcPct val="120000"/>
              </a:lnSpc>
            </a:pPr>
            <a:r>
              <a:rPr lang="en-US" sz="105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配送时间缩短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2234605" y="5842001"/>
            <a:ext cx="9525" cy="457200"/>
          </a:xfrm>
          <a:custGeom>
            <a:avLst/>
            <a:gdLst/>
            <a:ahLst/>
            <a:cxnLst/>
            <a:rect l="l" t="t" r="r" b="b"/>
            <a:pathLst>
              <a:path w="12700" h="609600">
                <a:moveTo>
                  <a:pt x="0" y="0"/>
                </a:moveTo>
                <a:lnTo>
                  <a:pt x="12700" y="0"/>
                </a:lnTo>
                <a:lnTo>
                  <a:pt x="127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4F6D7A">
              <a:alpha val="40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2794595" y="5784851"/>
            <a:ext cx="9429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/>
            <a:r>
              <a:rPr lang="en-US" sz="2250" b="1" dirty="0">
                <a:solidFill>
                  <a:srgbClr val="E595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2832695" y="6165851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>
              <a:lnSpc>
                <a:spcPct val="120000"/>
              </a:lnSpc>
            </a:pPr>
            <a:r>
              <a:rPr lang="en-US" sz="105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骑手效率提升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4288036" y="5842001"/>
            <a:ext cx="9525" cy="457200"/>
          </a:xfrm>
          <a:custGeom>
            <a:avLst/>
            <a:gdLst/>
            <a:ahLst/>
            <a:cxnLst/>
            <a:rect l="l" t="t" r="r" b="b"/>
            <a:pathLst>
              <a:path w="12700" h="609600">
                <a:moveTo>
                  <a:pt x="0" y="0"/>
                </a:moveTo>
                <a:lnTo>
                  <a:pt x="12700" y="0"/>
                </a:lnTo>
                <a:lnTo>
                  <a:pt x="127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4F6D7A">
              <a:alpha val="40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4848027" y="5784851"/>
            <a:ext cx="8096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/>
            <a:r>
              <a:rPr lang="en-US" sz="2250" b="1" dirty="0">
                <a:solidFill>
                  <a:srgbClr val="4F6D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2023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4886127" y="6165851"/>
            <a:ext cx="733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>
              <a:lnSpc>
                <a:spcPct val="120000"/>
              </a:lnSpc>
            </a:pPr>
            <a:r>
              <a:rPr lang="en-US" sz="105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年度实现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175375" y="1222375"/>
            <a:ext cx="5635625" cy="3444875"/>
          </a:xfrm>
          <a:custGeom>
            <a:avLst/>
            <a:gdLst/>
            <a:ahLst/>
            <a:cxnLst/>
            <a:rect l="l" t="t" r="r" b="b"/>
            <a:pathLst>
              <a:path w="7514167" h="4593167">
                <a:moveTo>
                  <a:pt x="152401" y="0"/>
                </a:moveTo>
                <a:lnTo>
                  <a:pt x="7361765" y="0"/>
                </a:lnTo>
                <a:cubicBezTo>
                  <a:pt x="7445878" y="0"/>
                  <a:pt x="7514167" y="68289"/>
                  <a:pt x="7514167" y="152401"/>
                </a:cubicBezTo>
                <a:lnTo>
                  <a:pt x="7514167" y="4440765"/>
                </a:lnTo>
                <a:cubicBezTo>
                  <a:pt x="7514167" y="4524878"/>
                  <a:pt x="7445878" y="4593167"/>
                  <a:pt x="7361765" y="4593167"/>
                </a:cubicBezTo>
                <a:lnTo>
                  <a:pt x="152401" y="4593167"/>
                </a:lnTo>
                <a:cubicBezTo>
                  <a:pt x="68289" y="4593167"/>
                  <a:pt x="0" y="4524878"/>
                  <a:pt x="0" y="4440765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gradFill flip="none" rotWithShape="1">
            <a:gsLst>
              <a:gs pos="0">
                <a:srgbClr val="E59500">
                  <a:alpha val="15000"/>
                </a:srgbClr>
              </a:gs>
              <a:gs pos="100000">
                <a:srgbClr val="1A1D21">
                  <a:alpha val="5000"/>
                </a:srgbClr>
              </a:gs>
            </a:gsLst>
            <a:lin ang="2700000" scaled="1"/>
          </a:gradFill>
          <a:ln w="8467">
            <a:solidFill>
              <a:srgbClr val="E59500">
                <a:alpha val="40000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6292850" y="133985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38" name="Shape 36"/>
          <p:cNvSpPr/>
          <p:nvPr/>
        </p:nvSpPr>
        <p:spPr>
          <a:xfrm>
            <a:off x="6435725" y="145415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74367" y="228600"/>
                </a:moveTo>
                <a:cubicBezTo>
                  <a:pt x="178713" y="215325"/>
                  <a:pt x="187404" y="203299"/>
                  <a:pt x="197227" y="192941"/>
                </a:cubicBezTo>
                <a:cubicBezTo>
                  <a:pt x="216694" y="172462"/>
                  <a:pt x="228600" y="144780"/>
                  <a:pt x="228600" y="114300"/>
                </a:cubicBezTo>
                <a:cubicBezTo>
                  <a:pt x="228600" y="51197"/>
                  <a:pt x="177403" y="0"/>
                  <a:pt x="114300" y="0"/>
                </a:cubicBezTo>
                <a:cubicBezTo>
                  <a:pt x="51197" y="0"/>
                  <a:pt x="0" y="51197"/>
                  <a:pt x="0" y="114300"/>
                </a:cubicBezTo>
                <a:cubicBezTo>
                  <a:pt x="0" y="144780"/>
                  <a:pt x="11906" y="172462"/>
                  <a:pt x="31373" y="192941"/>
                </a:cubicBezTo>
                <a:cubicBezTo>
                  <a:pt x="41196" y="203299"/>
                  <a:pt x="49947" y="215325"/>
                  <a:pt x="54233" y="228600"/>
                </a:cubicBezTo>
                <a:lnTo>
                  <a:pt x="174308" y="228600"/>
                </a:lnTo>
                <a:close/>
                <a:moveTo>
                  <a:pt x="171450" y="257175"/>
                </a:moveTo>
                <a:lnTo>
                  <a:pt x="57150" y="257175"/>
                </a:lnTo>
                <a:lnTo>
                  <a:pt x="57150" y="266700"/>
                </a:lnTo>
                <a:cubicBezTo>
                  <a:pt x="57150" y="293013"/>
                  <a:pt x="78462" y="314325"/>
                  <a:pt x="104775" y="314325"/>
                </a:cubicBezTo>
                <a:lnTo>
                  <a:pt x="123825" y="314325"/>
                </a:lnTo>
                <a:cubicBezTo>
                  <a:pt x="150138" y="314325"/>
                  <a:pt x="171450" y="293013"/>
                  <a:pt x="171450" y="266700"/>
                </a:cubicBezTo>
                <a:lnTo>
                  <a:pt x="171450" y="257175"/>
                </a:lnTo>
                <a:close/>
                <a:moveTo>
                  <a:pt x="109537" y="66675"/>
                </a:moveTo>
                <a:cubicBezTo>
                  <a:pt x="85844" y="66675"/>
                  <a:pt x="66675" y="85844"/>
                  <a:pt x="66675" y="109537"/>
                </a:cubicBezTo>
                <a:cubicBezTo>
                  <a:pt x="66675" y="117455"/>
                  <a:pt x="60305" y="123825"/>
                  <a:pt x="52388" y="123825"/>
                </a:cubicBezTo>
                <a:cubicBezTo>
                  <a:pt x="44470" y="123825"/>
                  <a:pt x="38100" y="117455"/>
                  <a:pt x="38100" y="109537"/>
                </a:cubicBezTo>
                <a:cubicBezTo>
                  <a:pt x="38100" y="70068"/>
                  <a:pt x="70068" y="38100"/>
                  <a:pt x="109537" y="38100"/>
                </a:cubicBezTo>
                <a:cubicBezTo>
                  <a:pt x="117455" y="38100"/>
                  <a:pt x="123825" y="44470"/>
                  <a:pt x="123825" y="52388"/>
                </a:cubicBezTo>
                <a:cubicBezTo>
                  <a:pt x="123825" y="60305"/>
                  <a:pt x="117455" y="66675"/>
                  <a:pt x="109537" y="666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9" name="Text 37"/>
          <p:cNvSpPr/>
          <p:nvPr/>
        </p:nvSpPr>
        <p:spPr>
          <a:xfrm>
            <a:off x="6864350" y="1339851"/>
            <a:ext cx="1981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5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个性化推荐升级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6864350" y="1606551"/>
            <a:ext cx="1952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050" dirty="0">
                <a:solidFill>
                  <a:srgbClr val="E595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Recommendation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296026" y="2006205"/>
            <a:ext cx="5387975" cy="1444625"/>
          </a:xfrm>
          <a:custGeom>
            <a:avLst/>
            <a:gdLst/>
            <a:ahLst/>
            <a:cxnLst/>
            <a:rect l="l" t="t" r="r" b="b"/>
            <a:pathLst>
              <a:path w="7183967" h="1926167">
                <a:moveTo>
                  <a:pt x="101605" y="0"/>
                </a:moveTo>
                <a:lnTo>
                  <a:pt x="7082361" y="0"/>
                </a:lnTo>
                <a:cubicBezTo>
                  <a:pt x="7138476" y="0"/>
                  <a:pt x="7183967" y="45490"/>
                  <a:pt x="7183967" y="101605"/>
                </a:cubicBezTo>
                <a:lnTo>
                  <a:pt x="7183967" y="1824561"/>
                </a:lnTo>
                <a:cubicBezTo>
                  <a:pt x="7183967" y="1880676"/>
                  <a:pt x="7138476" y="1926167"/>
                  <a:pt x="7082361" y="1926167"/>
                </a:cubicBezTo>
                <a:lnTo>
                  <a:pt x="101605" y="1926167"/>
                </a:lnTo>
                <a:cubicBezTo>
                  <a:pt x="45490" y="1926167"/>
                  <a:pt x="0" y="1880676"/>
                  <a:pt x="0" y="1824561"/>
                </a:cubicBezTo>
                <a:lnTo>
                  <a:pt x="0" y="101605"/>
                </a:lnTo>
                <a:cubicBezTo>
                  <a:pt x="0" y="45490"/>
                  <a:pt x="45490" y="0"/>
                  <a:pt x="101605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34A895">
                <a:alpha val="20000"/>
              </a:srgbClr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6413501" y="2123678"/>
            <a:ext cx="5229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200" b="1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跨场景推荐能力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6968034" y="242847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E59500">
              <a:alpha val="20000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7082334" y="254277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5360" y="5715"/>
                </a:moveTo>
                <a:cubicBezTo>
                  <a:pt x="25043" y="2461"/>
                  <a:pt x="22304" y="0"/>
                  <a:pt x="19050" y="0"/>
                </a:cubicBezTo>
                <a:cubicBezTo>
                  <a:pt x="15796" y="0"/>
                  <a:pt x="13057" y="2461"/>
                  <a:pt x="12700" y="5675"/>
                </a:cubicBezTo>
                <a:lnTo>
                  <a:pt x="7104" y="59412"/>
                </a:lnTo>
                <a:cubicBezTo>
                  <a:pt x="6588" y="61793"/>
                  <a:pt x="6350" y="64214"/>
                  <a:pt x="6350" y="66635"/>
                </a:cubicBezTo>
                <a:cubicBezTo>
                  <a:pt x="6350" y="84852"/>
                  <a:pt x="20280" y="99814"/>
                  <a:pt x="38100" y="101441"/>
                </a:cubicBezTo>
                <a:lnTo>
                  <a:pt x="38100" y="190500"/>
                </a:lnTo>
                <a:cubicBezTo>
                  <a:pt x="38100" y="197525"/>
                  <a:pt x="43775" y="203200"/>
                  <a:pt x="50800" y="203200"/>
                </a:cubicBezTo>
                <a:cubicBezTo>
                  <a:pt x="57825" y="203200"/>
                  <a:pt x="63500" y="197525"/>
                  <a:pt x="63500" y="190500"/>
                </a:cubicBezTo>
                <a:lnTo>
                  <a:pt x="63500" y="101441"/>
                </a:lnTo>
                <a:cubicBezTo>
                  <a:pt x="81320" y="99814"/>
                  <a:pt x="95250" y="84852"/>
                  <a:pt x="95250" y="66635"/>
                </a:cubicBezTo>
                <a:cubicBezTo>
                  <a:pt x="95250" y="64214"/>
                  <a:pt x="95012" y="61793"/>
                  <a:pt x="94496" y="59412"/>
                </a:cubicBezTo>
                <a:lnTo>
                  <a:pt x="88860" y="5675"/>
                </a:lnTo>
                <a:cubicBezTo>
                  <a:pt x="88543" y="2461"/>
                  <a:pt x="85804" y="0"/>
                  <a:pt x="82550" y="0"/>
                </a:cubicBezTo>
                <a:cubicBezTo>
                  <a:pt x="79296" y="0"/>
                  <a:pt x="76557" y="2461"/>
                  <a:pt x="76240" y="5715"/>
                </a:cubicBezTo>
                <a:lnTo>
                  <a:pt x="70842" y="59492"/>
                </a:lnTo>
                <a:cubicBezTo>
                  <a:pt x="70604" y="61754"/>
                  <a:pt x="68699" y="63500"/>
                  <a:pt x="66437" y="63500"/>
                </a:cubicBezTo>
                <a:cubicBezTo>
                  <a:pt x="64135" y="63500"/>
                  <a:pt x="62230" y="61754"/>
                  <a:pt x="61992" y="59452"/>
                </a:cubicBezTo>
                <a:lnTo>
                  <a:pt x="57110" y="5794"/>
                </a:lnTo>
                <a:cubicBezTo>
                  <a:pt x="56832" y="2500"/>
                  <a:pt x="54094" y="0"/>
                  <a:pt x="50800" y="0"/>
                </a:cubicBezTo>
                <a:cubicBezTo>
                  <a:pt x="47506" y="0"/>
                  <a:pt x="44768" y="2500"/>
                  <a:pt x="44490" y="5794"/>
                </a:cubicBezTo>
                <a:lnTo>
                  <a:pt x="39608" y="59452"/>
                </a:lnTo>
                <a:cubicBezTo>
                  <a:pt x="39410" y="61754"/>
                  <a:pt x="37465" y="63500"/>
                  <a:pt x="35163" y="63500"/>
                </a:cubicBezTo>
                <a:cubicBezTo>
                  <a:pt x="32861" y="63500"/>
                  <a:pt x="30956" y="61754"/>
                  <a:pt x="30758" y="59492"/>
                </a:cubicBezTo>
                <a:lnTo>
                  <a:pt x="25360" y="5715"/>
                </a:lnTo>
                <a:close/>
                <a:moveTo>
                  <a:pt x="177800" y="0"/>
                </a:moveTo>
                <a:cubicBezTo>
                  <a:pt x="171450" y="0"/>
                  <a:pt x="127000" y="12700"/>
                  <a:pt x="127000" y="69850"/>
                </a:cubicBezTo>
                <a:lnTo>
                  <a:pt x="127000" y="114300"/>
                </a:lnTo>
                <a:cubicBezTo>
                  <a:pt x="127000" y="128310"/>
                  <a:pt x="138390" y="139700"/>
                  <a:pt x="152400" y="139700"/>
                </a:cubicBezTo>
                <a:lnTo>
                  <a:pt x="165100" y="139700"/>
                </a:lnTo>
                <a:lnTo>
                  <a:pt x="165100" y="190500"/>
                </a:lnTo>
                <a:cubicBezTo>
                  <a:pt x="165100" y="197525"/>
                  <a:pt x="170775" y="203200"/>
                  <a:pt x="177800" y="203200"/>
                </a:cubicBezTo>
                <a:cubicBezTo>
                  <a:pt x="184825" y="203200"/>
                  <a:pt x="190500" y="197525"/>
                  <a:pt x="190500" y="190500"/>
                </a:cubicBezTo>
                <a:lnTo>
                  <a:pt x="190500" y="12700"/>
                </a:lnTo>
                <a:cubicBezTo>
                  <a:pt x="190500" y="5675"/>
                  <a:pt x="184825" y="0"/>
                  <a:pt x="177800" y="0"/>
                </a:cubicBez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45" name="Text 43"/>
          <p:cNvSpPr/>
          <p:nvPr/>
        </p:nvSpPr>
        <p:spPr>
          <a:xfrm>
            <a:off x="6380163" y="2847578"/>
            <a:ext cx="155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>
              <a:lnSpc>
                <a:spcPct val="120000"/>
              </a:lnSpc>
            </a:pPr>
            <a:r>
              <a:rPr lang="en-US" sz="1050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外卖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7998917" y="265707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9469" y="110569"/>
                </a:moveTo>
                <a:cubicBezTo>
                  <a:pt x="204430" y="105608"/>
                  <a:pt x="204430" y="97552"/>
                  <a:pt x="199469" y="92591"/>
                </a:cubicBezTo>
                <a:lnTo>
                  <a:pt x="135969" y="29091"/>
                </a:lnTo>
                <a:cubicBezTo>
                  <a:pt x="131008" y="24130"/>
                  <a:pt x="122952" y="24130"/>
                  <a:pt x="117991" y="29091"/>
                </a:cubicBezTo>
                <a:cubicBezTo>
                  <a:pt x="113030" y="34052"/>
                  <a:pt x="113030" y="42108"/>
                  <a:pt x="117991" y="47069"/>
                </a:cubicBezTo>
                <a:lnTo>
                  <a:pt x="159822" y="88900"/>
                </a:lnTo>
                <a:lnTo>
                  <a:pt x="12700" y="88900"/>
                </a:lnTo>
                <a:cubicBezTo>
                  <a:pt x="5675" y="88900"/>
                  <a:pt x="0" y="94575"/>
                  <a:pt x="0" y="101600"/>
                </a:cubicBezTo>
                <a:cubicBezTo>
                  <a:pt x="0" y="108625"/>
                  <a:pt x="5675" y="114300"/>
                  <a:pt x="12700" y="114300"/>
                </a:cubicBezTo>
                <a:lnTo>
                  <a:pt x="159822" y="114300"/>
                </a:lnTo>
                <a:lnTo>
                  <a:pt x="117991" y="156131"/>
                </a:lnTo>
                <a:cubicBezTo>
                  <a:pt x="113030" y="161092"/>
                  <a:pt x="113030" y="169148"/>
                  <a:pt x="117991" y="174109"/>
                </a:cubicBezTo>
                <a:cubicBezTo>
                  <a:pt x="122952" y="179070"/>
                  <a:pt x="131008" y="179070"/>
                  <a:pt x="135969" y="174109"/>
                </a:cubicBezTo>
                <a:lnTo>
                  <a:pt x="199469" y="110609"/>
                </a:ln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47" name="Shape 45"/>
          <p:cNvSpPr/>
          <p:nvPr/>
        </p:nvSpPr>
        <p:spPr>
          <a:xfrm>
            <a:off x="8801100" y="242847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E59500">
              <a:alpha val="20000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8924925" y="254277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0" y="38100"/>
                </a:moveTo>
                <a:cubicBezTo>
                  <a:pt x="0" y="24090"/>
                  <a:pt x="11390" y="12700"/>
                  <a:pt x="25400" y="12700"/>
                </a:cubicBezTo>
                <a:lnTo>
                  <a:pt x="152400" y="12700"/>
                </a:lnTo>
                <a:cubicBezTo>
                  <a:pt x="166410" y="12700"/>
                  <a:pt x="177800" y="24090"/>
                  <a:pt x="177800" y="38100"/>
                </a:cubicBezTo>
                <a:lnTo>
                  <a:pt x="177800" y="165100"/>
                </a:lnTo>
                <a:cubicBezTo>
                  <a:pt x="177800" y="179110"/>
                  <a:pt x="166410" y="190500"/>
                  <a:pt x="152400" y="190500"/>
                </a:cubicBezTo>
                <a:lnTo>
                  <a:pt x="25400" y="190500"/>
                </a:lnTo>
                <a:cubicBezTo>
                  <a:pt x="11390" y="190500"/>
                  <a:pt x="0" y="179110"/>
                  <a:pt x="0" y="165100"/>
                </a:cubicBezTo>
                <a:lnTo>
                  <a:pt x="0" y="38100"/>
                </a:lnTo>
                <a:close/>
                <a:moveTo>
                  <a:pt x="19050" y="146050"/>
                </a:moveTo>
                <a:lnTo>
                  <a:pt x="19050" y="158750"/>
                </a:lnTo>
                <a:cubicBezTo>
                  <a:pt x="19050" y="162243"/>
                  <a:pt x="21908" y="165100"/>
                  <a:pt x="25400" y="165100"/>
                </a:cubicBezTo>
                <a:lnTo>
                  <a:pt x="38100" y="165100"/>
                </a:lnTo>
                <a:cubicBezTo>
                  <a:pt x="41593" y="165100"/>
                  <a:pt x="44450" y="162243"/>
                  <a:pt x="44450" y="158750"/>
                </a:cubicBezTo>
                <a:lnTo>
                  <a:pt x="44450" y="146050"/>
                </a:lnTo>
                <a:cubicBezTo>
                  <a:pt x="44450" y="142558"/>
                  <a:pt x="41593" y="139700"/>
                  <a:pt x="38100" y="139700"/>
                </a:cubicBezTo>
                <a:lnTo>
                  <a:pt x="25400" y="139700"/>
                </a:lnTo>
                <a:cubicBezTo>
                  <a:pt x="21908" y="139700"/>
                  <a:pt x="19050" y="142558"/>
                  <a:pt x="19050" y="146050"/>
                </a:cubicBezTo>
                <a:close/>
                <a:moveTo>
                  <a:pt x="139700" y="139700"/>
                </a:moveTo>
                <a:cubicBezTo>
                  <a:pt x="136208" y="139700"/>
                  <a:pt x="133350" y="142558"/>
                  <a:pt x="133350" y="146050"/>
                </a:cubicBezTo>
                <a:lnTo>
                  <a:pt x="133350" y="158750"/>
                </a:lnTo>
                <a:cubicBezTo>
                  <a:pt x="133350" y="162243"/>
                  <a:pt x="136208" y="165100"/>
                  <a:pt x="139700" y="165100"/>
                </a:cubicBezTo>
                <a:lnTo>
                  <a:pt x="152400" y="165100"/>
                </a:lnTo>
                <a:cubicBezTo>
                  <a:pt x="155893" y="165100"/>
                  <a:pt x="158750" y="162243"/>
                  <a:pt x="158750" y="158750"/>
                </a:cubicBezTo>
                <a:lnTo>
                  <a:pt x="158750" y="146050"/>
                </a:lnTo>
                <a:cubicBezTo>
                  <a:pt x="158750" y="142558"/>
                  <a:pt x="155893" y="139700"/>
                  <a:pt x="152400" y="139700"/>
                </a:cubicBezTo>
                <a:lnTo>
                  <a:pt x="139700" y="139700"/>
                </a:lnTo>
                <a:close/>
                <a:moveTo>
                  <a:pt x="19050" y="95250"/>
                </a:moveTo>
                <a:lnTo>
                  <a:pt x="19050" y="107950"/>
                </a:lnTo>
                <a:cubicBezTo>
                  <a:pt x="19050" y="111443"/>
                  <a:pt x="21908" y="114300"/>
                  <a:pt x="25400" y="114300"/>
                </a:cubicBezTo>
                <a:lnTo>
                  <a:pt x="38100" y="114300"/>
                </a:lnTo>
                <a:cubicBezTo>
                  <a:pt x="41593" y="114300"/>
                  <a:pt x="44450" y="111443"/>
                  <a:pt x="44450" y="107950"/>
                </a:cubicBezTo>
                <a:lnTo>
                  <a:pt x="44450" y="95250"/>
                </a:lnTo>
                <a:cubicBezTo>
                  <a:pt x="44450" y="91757"/>
                  <a:pt x="41593" y="88900"/>
                  <a:pt x="38100" y="88900"/>
                </a:cubicBezTo>
                <a:lnTo>
                  <a:pt x="25400" y="88900"/>
                </a:lnTo>
                <a:cubicBezTo>
                  <a:pt x="21908" y="88900"/>
                  <a:pt x="19050" y="91757"/>
                  <a:pt x="19050" y="95250"/>
                </a:cubicBezTo>
                <a:close/>
                <a:moveTo>
                  <a:pt x="139700" y="88900"/>
                </a:moveTo>
                <a:cubicBezTo>
                  <a:pt x="136208" y="88900"/>
                  <a:pt x="133350" y="91757"/>
                  <a:pt x="133350" y="95250"/>
                </a:cubicBezTo>
                <a:lnTo>
                  <a:pt x="133350" y="107950"/>
                </a:lnTo>
                <a:cubicBezTo>
                  <a:pt x="133350" y="111443"/>
                  <a:pt x="136208" y="114300"/>
                  <a:pt x="139700" y="114300"/>
                </a:cubicBezTo>
                <a:lnTo>
                  <a:pt x="152400" y="114300"/>
                </a:lnTo>
                <a:cubicBezTo>
                  <a:pt x="155893" y="114300"/>
                  <a:pt x="158750" y="111443"/>
                  <a:pt x="158750" y="107950"/>
                </a:cubicBezTo>
                <a:lnTo>
                  <a:pt x="158750" y="95250"/>
                </a:lnTo>
                <a:cubicBezTo>
                  <a:pt x="158750" y="91757"/>
                  <a:pt x="155893" y="88900"/>
                  <a:pt x="152400" y="88900"/>
                </a:cubicBezTo>
                <a:lnTo>
                  <a:pt x="139700" y="88900"/>
                </a:lnTo>
                <a:close/>
                <a:moveTo>
                  <a:pt x="19050" y="44450"/>
                </a:moveTo>
                <a:lnTo>
                  <a:pt x="19050" y="57150"/>
                </a:lnTo>
                <a:cubicBezTo>
                  <a:pt x="19050" y="60643"/>
                  <a:pt x="21908" y="63500"/>
                  <a:pt x="25400" y="63500"/>
                </a:cubicBezTo>
                <a:lnTo>
                  <a:pt x="38100" y="63500"/>
                </a:lnTo>
                <a:cubicBezTo>
                  <a:pt x="41593" y="63500"/>
                  <a:pt x="44450" y="60643"/>
                  <a:pt x="44450" y="57150"/>
                </a:cubicBezTo>
                <a:lnTo>
                  <a:pt x="44450" y="44450"/>
                </a:lnTo>
                <a:cubicBezTo>
                  <a:pt x="44450" y="40958"/>
                  <a:pt x="41593" y="38100"/>
                  <a:pt x="38100" y="38100"/>
                </a:cubicBezTo>
                <a:lnTo>
                  <a:pt x="25400" y="38100"/>
                </a:lnTo>
                <a:cubicBezTo>
                  <a:pt x="21908" y="38100"/>
                  <a:pt x="19050" y="40958"/>
                  <a:pt x="19050" y="44450"/>
                </a:cubicBezTo>
                <a:close/>
                <a:moveTo>
                  <a:pt x="139700" y="38100"/>
                </a:moveTo>
                <a:cubicBezTo>
                  <a:pt x="136208" y="38100"/>
                  <a:pt x="133350" y="40958"/>
                  <a:pt x="133350" y="44450"/>
                </a:cubicBezTo>
                <a:lnTo>
                  <a:pt x="133350" y="57150"/>
                </a:lnTo>
                <a:cubicBezTo>
                  <a:pt x="133350" y="60643"/>
                  <a:pt x="136208" y="63500"/>
                  <a:pt x="139700" y="63500"/>
                </a:cubicBezTo>
                <a:lnTo>
                  <a:pt x="152400" y="63500"/>
                </a:lnTo>
                <a:cubicBezTo>
                  <a:pt x="155893" y="63500"/>
                  <a:pt x="158750" y="60643"/>
                  <a:pt x="158750" y="57150"/>
                </a:cubicBezTo>
                <a:lnTo>
                  <a:pt x="158750" y="44450"/>
                </a:lnTo>
                <a:cubicBezTo>
                  <a:pt x="158750" y="40958"/>
                  <a:pt x="155893" y="38100"/>
                  <a:pt x="152400" y="38100"/>
                </a:cubicBezTo>
                <a:lnTo>
                  <a:pt x="139700" y="38100"/>
                </a:ln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49" name="Text 47"/>
          <p:cNvSpPr/>
          <p:nvPr/>
        </p:nvSpPr>
        <p:spPr>
          <a:xfrm>
            <a:off x="8213229" y="2847578"/>
            <a:ext cx="155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>
              <a:lnSpc>
                <a:spcPct val="120000"/>
              </a:lnSpc>
            </a:pPr>
            <a:r>
              <a:rPr lang="en-US" sz="1050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电影票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9831983" y="265707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9469" y="110569"/>
                </a:moveTo>
                <a:cubicBezTo>
                  <a:pt x="204430" y="105608"/>
                  <a:pt x="204430" y="97552"/>
                  <a:pt x="199469" y="92591"/>
                </a:cubicBezTo>
                <a:lnTo>
                  <a:pt x="135969" y="29091"/>
                </a:lnTo>
                <a:cubicBezTo>
                  <a:pt x="131008" y="24130"/>
                  <a:pt x="122952" y="24130"/>
                  <a:pt x="117991" y="29091"/>
                </a:cubicBezTo>
                <a:cubicBezTo>
                  <a:pt x="113030" y="34052"/>
                  <a:pt x="113030" y="42108"/>
                  <a:pt x="117991" y="47069"/>
                </a:cubicBezTo>
                <a:lnTo>
                  <a:pt x="159822" y="88900"/>
                </a:lnTo>
                <a:lnTo>
                  <a:pt x="12700" y="88900"/>
                </a:lnTo>
                <a:cubicBezTo>
                  <a:pt x="5675" y="88900"/>
                  <a:pt x="0" y="94575"/>
                  <a:pt x="0" y="101600"/>
                </a:cubicBezTo>
                <a:cubicBezTo>
                  <a:pt x="0" y="108625"/>
                  <a:pt x="5675" y="114300"/>
                  <a:pt x="12700" y="114300"/>
                </a:cubicBezTo>
                <a:lnTo>
                  <a:pt x="159822" y="114300"/>
                </a:lnTo>
                <a:lnTo>
                  <a:pt x="117991" y="156131"/>
                </a:lnTo>
                <a:cubicBezTo>
                  <a:pt x="113030" y="161092"/>
                  <a:pt x="113030" y="169148"/>
                  <a:pt x="117991" y="174109"/>
                </a:cubicBezTo>
                <a:cubicBezTo>
                  <a:pt x="122952" y="179070"/>
                  <a:pt x="131008" y="179070"/>
                  <a:pt x="135969" y="174109"/>
                </a:cubicBezTo>
                <a:lnTo>
                  <a:pt x="199469" y="110609"/>
                </a:ln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51" name="Shape 49"/>
          <p:cNvSpPr/>
          <p:nvPr/>
        </p:nvSpPr>
        <p:spPr>
          <a:xfrm>
            <a:off x="10634168" y="242847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E59500">
              <a:alpha val="20000"/>
            </a:srgbClr>
          </a:solidFill>
          <a:ln/>
        </p:spPr>
      </p:sp>
      <p:sp>
        <p:nvSpPr>
          <p:cNvPr id="52" name="Shape 50"/>
          <p:cNvSpPr/>
          <p:nvPr/>
        </p:nvSpPr>
        <p:spPr>
          <a:xfrm>
            <a:off x="10748468" y="254277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6350" y="9525"/>
                </a:moveTo>
                <a:cubicBezTo>
                  <a:pt x="6350" y="4247"/>
                  <a:pt x="10597" y="0"/>
                  <a:pt x="15875" y="0"/>
                </a:cubicBezTo>
                <a:lnTo>
                  <a:pt x="187325" y="0"/>
                </a:lnTo>
                <a:cubicBezTo>
                  <a:pt x="192603" y="0"/>
                  <a:pt x="196850" y="4247"/>
                  <a:pt x="196850" y="9525"/>
                </a:cubicBezTo>
                <a:cubicBezTo>
                  <a:pt x="196850" y="14803"/>
                  <a:pt x="192603" y="19050"/>
                  <a:pt x="187325" y="19050"/>
                </a:cubicBezTo>
                <a:lnTo>
                  <a:pt x="184150" y="19050"/>
                </a:lnTo>
                <a:lnTo>
                  <a:pt x="184150" y="184150"/>
                </a:lnTo>
                <a:lnTo>
                  <a:pt x="187325" y="184150"/>
                </a:lnTo>
                <a:cubicBezTo>
                  <a:pt x="192603" y="184150"/>
                  <a:pt x="196850" y="188397"/>
                  <a:pt x="196850" y="193675"/>
                </a:cubicBezTo>
                <a:cubicBezTo>
                  <a:pt x="196850" y="198953"/>
                  <a:pt x="192603" y="203200"/>
                  <a:pt x="187325" y="203200"/>
                </a:cubicBezTo>
                <a:lnTo>
                  <a:pt x="15875" y="203200"/>
                </a:lnTo>
                <a:cubicBezTo>
                  <a:pt x="10597" y="203200"/>
                  <a:pt x="6350" y="198953"/>
                  <a:pt x="6350" y="193675"/>
                </a:cubicBezTo>
                <a:cubicBezTo>
                  <a:pt x="6350" y="188397"/>
                  <a:pt x="10597" y="184150"/>
                  <a:pt x="15875" y="184150"/>
                </a:cubicBezTo>
                <a:lnTo>
                  <a:pt x="19050" y="184150"/>
                </a:lnTo>
                <a:lnTo>
                  <a:pt x="19050" y="19050"/>
                </a:lnTo>
                <a:lnTo>
                  <a:pt x="15875" y="19050"/>
                </a:lnTo>
                <a:cubicBezTo>
                  <a:pt x="10597" y="19050"/>
                  <a:pt x="6350" y="14803"/>
                  <a:pt x="6350" y="9525"/>
                </a:cubicBezTo>
                <a:close/>
                <a:moveTo>
                  <a:pt x="88900" y="44450"/>
                </a:moveTo>
                <a:lnTo>
                  <a:pt x="88900" y="57150"/>
                </a:lnTo>
                <a:cubicBezTo>
                  <a:pt x="88900" y="60643"/>
                  <a:pt x="91757" y="63500"/>
                  <a:pt x="95250" y="63500"/>
                </a:cubicBezTo>
                <a:lnTo>
                  <a:pt x="107950" y="63500"/>
                </a:lnTo>
                <a:cubicBezTo>
                  <a:pt x="111443" y="63500"/>
                  <a:pt x="114300" y="60643"/>
                  <a:pt x="114300" y="57150"/>
                </a:cubicBezTo>
                <a:lnTo>
                  <a:pt x="114300" y="44450"/>
                </a:lnTo>
                <a:cubicBezTo>
                  <a:pt x="114300" y="40958"/>
                  <a:pt x="111443" y="38100"/>
                  <a:pt x="107950" y="38100"/>
                </a:cubicBezTo>
                <a:lnTo>
                  <a:pt x="95250" y="38100"/>
                </a:lnTo>
                <a:cubicBezTo>
                  <a:pt x="91757" y="38100"/>
                  <a:pt x="88900" y="40958"/>
                  <a:pt x="88900" y="44450"/>
                </a:cubicBezTo>
                <a:close/>
                <a:moveTo>
                  <a:pt x="50800" y="38100"/>
                </a:moveTo>
                <a:cubicBezTo>
                  <a:pt x="47308" y="38100"/>
                  <a:pt x="44450" y="40958"/>
                  <a:pt x="44450" y="44450"/>
                </a:cubicBezTo>
                <a:lnTo>
                  <a:pt x="44450" y="57150"/>
                </a:lnTo>
                <a:cubicBezTo>
                  <a:pt x="44450" y="60643"/>
                  <a:pt x="47308" y="63500"/>
                  <a:pt x="50800" y="63500"/>
                </a:cubicBezTo>
                <a:lnTo>
                  <a:pt x="63500" y="63500"/>
                </a:lnTo>
                <a:cubicBezTo>
                  <a:pt x="66993" y="63500"/>
                  <a:pt x="69850" y="60643"/>
                  <a:pt x="69850" y="57150"/>
                </a:cubicBezTo>
                <a:lnTo>
                  <a:pt x="69850" y="44450"/>
                </a:lnTo>
                <a:cubicBezTo>
                  <a:pt x="69850" y="40958"/>
                  <a:pt x="66993" y="38100"/>
                  <a:pt x="63500" y="38100"/>
                </a:cubicBezTo>
                <a:lnTo>
                  <a:pt x="50800" y="38100"/>
                </a:lnTo>
                <a:close/>
                <a:moveTo>
                  <a:pt x="88900" y="82550"/>
                </a:moveTo>
                <a:lnTo>
                  <a:pt x="88900" y="95250"/>
                </a:lnTo>
                <a:cubicBezTo>
                  <a:pt x="88900" y="98743"/>
                  <a:pt x="91757" y="101600"/>
                  <a:pt x="95250" y="101600"/>
                </a:cubicBezTo>
                <a:lnTo>
                  <a:pt x="107950" y="101600"/>
                </a:lnTo>
                <a:cubicBezTo>
                  <a:pt x="111443" y="101600"/>
                  <a:pt x="114300" y="98743"/>
                  <a:pt x="114300" y="95250"/>
                </a:cubicBezTo>
                <a:lnTo>
                  <a:pt x="114300" y="82550"/>
                </a:lnTo>
                <a:cubicBezTo>
                  <a:pt x="114300" y="79058"/>
                  <a:pt x="111443" y="76200"/>
                  <a:pt x="107950" y="76200"/>
                </a:cubicBezTo>
                <a:lnTo>
                  <a:pt x="95250" y="76200"/>
                </a:lnTo>
                <a:cubicBezTo>
                  <a:pt x="91757" y="76200"/>
                  <a:pt x="88900" y="79058"/>
                  <a:pt x="88900" y="82550"/>
                </a:cubicBezTo>
                <a:close/>
                <a:moveTo>
                  <a:pt x="139700" y="38100"/>
                </a:moveTo>
                <a:cubicBezTo>
                  <a:pt x="136208" y="38100"/>
                  <a:pt x="133350" y="40958"/>
                  <a:pt x="133350" y="44450"/>
                </a:cubicBezTo>
                <a:lnTo>
                  <a:pt x="133350" y="57150"/>
                </a:lnTo>
                <a:cubicBezTo>
                  <a:pt x="133350" y="60643"/>
                  <a:pt x="136208" y="63500"/>
                  <a:pt x="139700" y="63500"/>
                </a:cubicBezTo>
                <a:lnTo>
                  <a:pt x="152400" y="63500"/>
                </a:lnTo>
                <a:cubicBezTo>
                  <a:pt x="155893" y="63500"/>
                  <a:pt x="158750" y="60643"/>
                  <a:pt x="158750" y="57150"/>
                </a:cubicBezTo>
                <a:lnTo>
                  <a:pt x="158750" y="44450"/>
                </a:lnTo>
                <a:cubicBezTo>
                  <a:pt x="158750" y="40958"/>
                  <a:pt x="155893" y="38100"/>
                  <a:pt x="152400" y="38100"/>
                </a:cubicBezTo>
                <a:lnTo>
                  <a:pt x="139700" y="38100"/>
                </a:lnTo>
                <a:close/>
                <a:moveTo>
                  <a:pt x="44450" y="82550"/>
                </a:moveTo>
                <a:lnTo>
                  <a:pt x="44450" y="95250"/>
                </a:lnTo>
                <a:cubicBezTo>
                  <a:pt x="44450" y="98743"/>
                  <a:pt x="47308" y="101600"/>
                  <a:pt x="50800" y="101600"/>
                </a:cubicBezTo>
                <a:lnTo>
                  <a:pt x="63500" y="101600"/>
                </a:lnTo>
                <a:cubicBezTo>
                  <a:pt x="66993" y="101600"/>
                  <a:pt x="69850" y="98743"/>
                  <a:pt x="69850" y="95250"/>
                </a:cubicBezTo>
                <a:lnTo>
                  <a:pt x="69850" y="82550"/>
                </a:lnTo>
                <a:cubicBezTo>
                  <a:pt x="69850" y="79058"/>
                  <a:pt x="66993" y="76200"/>
                  <a:pt x="63500" y="76200"/>
                </a:cubicBezTo>
                <a:lnTo>
                  <a:pt x="50800" y="76200"/>
                </a:lnTo>
                <a:cubicBezTo>
                  <a:pt x="47308" y="76200"/>
                  <a:pt x="44450" y="79058"/>
                  <a:pt x="44450" y="82550"/>
                </a:cubicBezTo>
                <a:close/>
                <a:moveTo>
                  <a:pt x="139700" y="76200"/>
                </a:moveTo>
                <a:cubicBezTo>
                  <a:pt x="136208" y="76200"/>
                  <a:pt x="133350" y="79058"/>
                  <a:pt x="133350" y="82550"/>
                </a:cubicBezTo>
                <a:lnTo>
                  <a:pt x="133350" y="95250"/>
                </a:lnTo>
                <a:cubicBezTo>
                  <a:pt x="133350" y="98743"/>
                  <a:pt x="136208" y="101600"/>
                  <a:pt x="139700" y="101600"/>
                </a:cubicBezTo>
                <a:lnTo>
                  <a:pt x="152400" y="101600"/>
                </a:lnTo>
                <a:cubicBezTo>
                  <a:pt x="155893" y="101600"/>
                  <a:pt x="158750" y="98743"/>
                  <a:pt x="158750" y="95250"/>
                </a:cubicBezTo>
                <a:lnTo>
                  <a:pt x="158750" y="82550"/>
                </a:lnTo>
                <a:cubicBezTo>
                  <a:pt x="158750" y="79058"/>
                  <a:pt x="155893" y="76200"/>
                  <a:pt x="152400" y="76200"/>
                </a:cubicBezTo>
                <a:lnTo>
                  <a:pt x="139700" y="76200"/>
                </a:lnTo>
                <a:close/>
                <a:moveTo>
                  <a:pt x="114300" y="152400"/>
                </a:moveTo>
                <a:lnTo>
                  <a:pt x="131683" y="152400"/>
                </a:lnTo>
                <a:cubicBezTo>
                  <a:pt x="135612" y="152400"/>
                  <a:pt x="138628" y="148828"/>
                  <a:pt x="137239" y="145177"/>
                </a:cubicBezTo>
                <a:cubicBezTo>
                  <a:pt x="131763" y="130850"/>
                  <a:pt x="117872" y="120650"/>
                  <a:pt x="101640" y="120650"/>
                </a:cubicBezTo>
                <a:cubicBezTo>
                  <a:pt x="85408" y="120650"/>
                  <a:pt x="71517" y="130850"/>
                  <a:pt x="66040" y="145177"/>
                </a:cubicBezTo>
                <a:cubicBezTo>
                  <a:pt x="64651" y="148828"/>
                  <a:pt x="67667" y="152400"/>
                  <a:pt x="71596" y="152400"/>
                </a:cubicBezTo>
                <a:lnTo>
                  <a:pt x="88979" y="152400"/>
                </a:lnTo>
                <a:lnTo>
                  <a:pt x="88979" y="184150"/>
                </a:lnTo>
                <a:lnTo>
                  <a:pt x="114379" y="184150"/>
                </a:lnTo>
                <a:lnTo>
                  <a:pt x="114379" y="152400"/>
                </a:ln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53" name="Text 51"/>
          <p:cNvSpPr/>
          <p:nvPr/>
        </p:nvSpPr>
        <p:spPr>
          <a:xfrm>
            <a:off x="10046296" y="2847578"/>
            <a:ext cx="155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>
              <a:lnSpc>
                <a:spcPct val="120000"/>
              </a:lnSpc>
            </a:pPr>
            <a:r>
              <a:rPr lang="en-US" sz="1050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酒店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4" name="Text 52"/>
          <p:cNvSpPr/>
          <p:nvPr/>
        </p:nvSpPr>
        <p:spPr>
          <a:xfrm>
            <a:off x="6413501" y="3114278"/>
            <a:ext cx="52197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40000"/>
              </a:lnSpc>
            </a:pPr>
            <a:r>
              <a:rPr lang="en-US" sz="1050" dirty="0">
                <a:solidFill>
                  <a:srgbClr val="E5E7EB">
                    <a:alpha val="8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基于用户-商家-商品图谱，实现从单一服务到全场景的</a:t>
            </a:r>
            <a:r>
              <a:rPr lang="en-US" sz="1050" dirty="0">
                <a:solidFill>
                  <a:srgbClr val="E59500"/>
                </a:solidFill>
                <a:highlight>
                  <a:srgbClr val="E59500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智能推荐链 </a:t>
            </a:r>
            <a:r>
              <a:rPr lang="en-US" sz="1050" dirty="0">
                <a:solidFill>
                  <a:srgbClr val="E5E7EB">
                    <a:alpha val="8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5" name="Shape 53"/>
          <p:cNvSpPr/>
          <p:nvPr/>
        </p:nvSpPr>
        <p:spPr>
          <a:xfrm>
            <a:off x="6311900" y="3711179"/>
            <a:ext cx="5381625" cy="752475"/>
          </a:xfrm>
          <a:custGeom>
            <a:avLst/>
            <a:gdLst/>
            <a:ahLst/>
            <a:cxnLst/>
            <a:rect l="l" t="t" r="r" b="b"/>
            <a:pathLst>
              <a:path w="7175500" h="1003300">
                <a:moveTo>
                  <a:pt x="50800" y="0"/>
                </a:moveTo>
                <a:lnTo>
                  <a:pt x="7073896" y="0"/>
                </a:lnTo>
                <a:cubicBezTo>
                  <a:pt x="7130010" y="0"/>
                  <a:pt x="7175500" y="45490"/>
                  <a:pt x="7175500" y="101604"/>
                </a:cubicBezTo>
                <a:lnTo>
                  <a:pt x="7175500" y="901696"/>
                </a:lnTo>
                <a:cubicBezTo>
                  <a:pt x="7175500" y="957810"/>
                  <a:pt x="7130010" y="1003300"/>
                  <a:pt x="7073896" y="1003300"/>
                </a:cubicBezTo>
                <a:lnTo>
                  <a:pt x="50800" y="1003300"/>
                </a:lnTo>
                <a:cubicBezTo>
                  <a:pt x="22744" y="1003300"/>
                  <a:pt x="0" y="980556"/>
                  <a:pt x="0" y="9525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56" name="Shape 54"/>
          <p:cNvSpPr/>
          <p:nvPr/>
        </p:nvSpPr>
        <p:spPr>
          <a:xfrm>
            <a:off x="6311900" y="3711179"/>
            <a:ext cx="38100" cy="752475"/>
          </a:xfrm>
          <a:custGeom>
            <a:avLst/>
            <a:gdLst/>
            <a:ahLst/>
            <a:cxnLst/>
            <a:rect l="l" t="t" r="r" b="b"/>
            <a:pathLst>
              <a:path w="50800" h="1003300">
                <a:moveTo>
                  <a:pt x="50800" y="0"/>
                </a:moveTo>
                <a:lnTo>
                  <a:pt x="50800" y="0"/>
                </a:lnTo>
                <a:lnTo>
                  <a:pt x="50800" y="1003300"/>
                </a:lnTo>
                <a:lnTo>
                  <a:pt x="50800" y="1003300"/>
                </a:lnTo>
                <a:cubicBezTo>
                  <a:pt x="22763" y="1003300"/>
                  <a:pt x="0" y="980537"/>
                  <a:pt x="0" y="9525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57" name="Text 55"/>
          <p:cNvSpPr/>
          <p:nvPr/>
        </p:nvSpPr>
        <p:spPr>
          <a:xfrm>
            <a:off x="6445250" y="3825479"/>
            <a:ext cx="5210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200" b="1" dirty="0">
                <a:solidFill>
                  <a:srgbClr val="E595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技术创新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8" name="Text 56"/>
          <p:cNvSpPr/>
          <p:nvPr/>
        </p:nvSpPr>
        <p:spPr>
          <a:xfrm>
            <a:off x="6445250" y="4130279"/>
            <a:ext cx="52006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40000"/>
              </a:lnSpc>
            </a:pPr>
            <a:r>
              <a:rPr lang="en-US" sz="105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引入“</a:t>
            </a:r>
            <a:r>
              <a:rPr lang="en-US" sz="1050" dirty="0">
                <a:solidFill>
                  <a:srgbClr val="34A895"/>
                </a:solidFill>
                <a:highlight>
                  <a:srgbClr val="34A895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图谱嵌入+GNN </a:t>
            </a:r>
            <a:r>
              <a:rPr lang="en-US" sz="105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”模型，提升推荐多样性与准确性，为用户发现更多潜在需求。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9" name="Shape 57"/>
          <p:cNvSpPr/>
          <p:nvPr/>
        </p:nvSpPr>
        <p:spPr>
          <a:xfrm>
            <a:off x="6175375" y="4791076"/>
            <a:ext cx="5635625" cy="1682750"/>
          </a:xfrm>
          <a:custGeom>
            <a:avLst/>
            <a:gdLst/>
            <a:ahLst/>
            <a:cxnLst/>
            <a:rect l="l" t="t" r="r" b="b"/>
            <a:pathLst>
              <a:path w="7514167" h="2243667">
                <a:moveTo>
                  <a:pt x="152390" y="0"/>
                </a:moveTo>
                <a:lnTo>
                  <a:pt x="7361777" y="0"/>
                </a:lnTo>
                <a:cubicBezTo>
                  <a:pt x="7445939" y="0"/>
                  <a:pt x="7514167" y="68227"/>
                  <a:pt x="7514167" y="152390"/>
                </a:cubicBezTo>
                <a:lnTo>
                  <a:pt x="7514167" y="2091277"/>
                </a:lnTo>
                <a:cubicBezTo>
                  <a:pt x="7514167" y="2175439"/>
                  <a:pt x="7445939" y="2243667"/>
                  <a:pt x="7361777" y="2243667"/>
                </a:cubicBezTo>
                <a:lnTo>
                  <a:pt x="152390" y="2243667"/>
                </a:lnTo>
                <a:cubicBezTo>
                  <a:pt x="68284" y="2243667"/>
                  <a:pt x="0" y="2175383"/>
                  <a:pt x="0" y="2091277"/>
                </a:cubicBezTo>
                <a:lnTo>
                  <a:pt x="0" y="152390"/>
                </a:lnTo>
                <a:cubicBezTo>
                  <a:pt x="0" y="68227"/>
                  <a:pt x="68227" y="0"/>
                  <a:pt x="152390" y="0"/>
                </a:cubicBezTo>
                <a:close/>
              </a:path>
            </a:pathLst>
          </a:custGeom>
          <a:gradFill flip="none" rotWithShape="1">
            <a:gsLst>
              <a:gs pos="0">
                <a:srgbClr val="4F6D7A">
                  <a:alpha val="15000"/>
                </a:srgbClr>
              </a:gs>
              <a:gs pos="100000">
                <a:srgbClr val="1A1D21">
                  <a:alpha val="5000"/>
                </a:srgbClr>
              </a:gs>
            </a:gsLst>
            <a:lin ang="2700000" scaled="1"/>
          </a:gradFill>
          <a:ln w="8467">
            <a:solidFill>
              <a:srgbClr val="4F6D7A">
                <a:alpha val="40000"/>
              </a:srgbClr>
            </a:solidFill>
            <a:prstDash val="solid"/>
          </a:ln>
        </p:spPr>
      </p:sp>
      <p:sp>
        <p:nvSpPr>
          <p:cNvPr id="60" name="Text 58"/>
          <p:cNvSpPr/>
          <p:nvPr/>
        </p:nvSpPr>
        <p:spPr>
          <a:xfrm>
            <a:off x="6292850" y="4908551"/>
            <a:ext cx="5476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2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推荐效果提升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61" name="Image 0" descr="https://kimi-img.moonshot.cn/pub/slides/26-01-04-11:16:01-d5ctmscupvnue3g7d820.png"/>
          <p:cNvPicPr>
            <a:picLocks noChangeAspect="1"/>
          </p:cNvPicPr>
          <p:nvPr/>
        </p:nvPicPr>
        <p:blipFill>
          <a:blip r:embed="rId3"/>
          <a:srcRect t="29" b="29"/>
          <a:stretch/>
        </p:blipFill>
        <p:spPr>
          <a:xfrm>
            <a:off x="6292850" y="5213351"/>
            <a:ext cx="5400675" cy="11430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95300"/>
            <a:ext cx="57150" cy="381000"/>
          </a:xfrm>
          <a:custGeom>
            <a:avLst/>
            <a:gdLst/>
            <a:ahLst/>
            <a:cxnLst/>
            <a:rect l="l" t="t" r="r" b="b"/>
            <a:pathLst>
              <a:path w="76200" h="5080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469900"/>
                </a:lnTo>
                <a:cubicBezTo>
                  <a:pt x="76200" y="490928"/>
                  <a:pt x="59128" y="508000"/>
                  <a:pt x="38100" y="508000"/>
                </a:cubicBezTo>
                <a:lnTo>
                  <a:pt x="38100" y="508000"/>
                </a:lnTo>
                <a:cubicBezTo>
                  <a:pt x="17072" y="508000"/>
                  <a:pt x="0" y="490928"/>
                  <a:pt x="0" y="469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4A895"/>
              </a:gs>
              <a:gs pos="0">
                <a:srgbClr val="FFFFFF"/>
              </a:gs>
              <a:gs pos="100000">
                <a:srgbClr val="E59500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552450" y="381000"/>
            <a:ext cx="3152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050" b="1" kern="0" spc="53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ARCHITECTURE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" name="Text 2"/>
          <p:cNvSpPr/>
          <p:nvPr/>
        </p:nvSpPr>
        <p:spPr>
          <a:xfrm>
            <a:off x="552450" y="609600"/>
            <a:ext cx="3257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90000"/>
              </a:lnSpc>
            </a:pPr>
            <a:r>
              <a:rPr lang="en-US" sz="27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技术架构与数据生态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84175" y="1260475"/>
            <a:ext cx="3702050" cy="5492750"/>
          </a:xfrm>
          <a:custGeom>
            <a:avLst/>
            <a:gdLst/>
            <a:ahLst/>
            <a:cxnLst/>
            <a:rect l="l" t="t" r="r" b="b"/>
            <a:pathLst>
              <a:path w="4936067" h="7323667">
                <a:moveTo>
                  <a:pt x="152376" y="0"/>
                </a:moveTo>
                <a:lnTo>
                  <a:pt x="4783690" y="0"/>
                </a:lnTo>
                <a:cubicBezTo>
                  <a:pt x="4867845" y="0"/>
                  <a:pt x="4936067" y="68221"/>
                  <a:pt x="4936067" y="152376"/>
                </a:cubicBezTo>
                <a:lnTo>
                  <a:pt x="4936067" y="7171290"/>
                </a:lnTo>
                <a:cubicBezTo>
                  <a:pt x="4936067" y="7255445"/>
                  <a:pt x="4867845" y="7323667"/>
                  <a:pt x="4783690" y="7323667"/>
                </a:cubicBezTo>
                <a:lnTo>
                  <a:pt x="152376" y="7323667"/>
                </a:lnTo>
                <a:cubicBezTo>
                  <a:pt x="68221" y="7323667"/>
                  <a:pt x="0" y="7255445"/>
                  <a:pt x="0" y="7171290"/>
                </a:cubicBezTo>
                <a:lnTo>
                  <a:pt x="0" y="152376"/>
                </a:lnTo>
                <a:cubicBezTo>
                  <a:pt x="0" y="68221"/>
                  <a:pt x="68221" y="0"/>
                  <a:pt x="152376" y="0"/>
                </a:cubicBezTo>
                <a:close/>
              </a:path>
            </a:pathLst>
          </a:custGeom>
          <a:gradFill flip="none" rotWithShape="1">
            <a:gsLst>
              <a:gs pos="0">
                <a:srgbClr val="34A895">
                  <a:alpha val="15000"/>
                </a:srgbClr>
              </a:gs>
              <a:gs pos="100000">
                <a:srgbClr val="1A1D21">
                  <a:alpha val="5000"/>
                </a:srgbClr>
              </a:gs>
            </a:gsLst>
            <a:lin ang="2700000" scaled="1"/>
          </a:gradFill>
          <a:ln w="8467">
            <a:solidFill>
              <a:srgbClr val="34A895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39750" y="14160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4A895"/>
          </a:solidFill>
          <a:ln/>
        </p:spPr>
      </p:sp>
      <p:sp>
        <p:nvSpPr>
          <p:cNvPr id="7" name="Shape 5"/>
          <p:cNvSpPr/>
          <p:nvPr/>
        </p:nvSpPr>
        <p:spPr>
          <a:xfrm>
            <a:off x="646906" y="1511301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22250" y="102096"/>
                </a:moveTo>
                <a:cubicBezTo>
                  <a:pt x="214908" y="106958"/>
                  <a:pt x="206474" y="110877"/>
                  <a:pt x="197693" y="114002"/>
                </a:cubicBezTo>
                <a:cubicBezTo>
                  <a:pt x="174377" y="122337"/>
                  <a:pt x="143768" y="127000"/>
                  <a:pt x="111125" y="127000"/>
                </a:cubicBezTo>
                <a:cubicBezTo>
                  <a:pt x="78482" y="127000"/>
                  <a:pt x="47823" y="122287"/>
                  <a:pt x="24557" y="114002"/>
                </a:cubicBezTo>
                <a:cubicBezTo>
                  <a:pt x="15825" y="110877"/>
                  <a:pt x="7342" y="106958"/>
                  <a:pt x="0" y="102096"/>
                </a:cubicBezTo>
                <a:lnTo>
                  <a:pt x="0" y="142875"/>
                </a:lnTo>
                <a:cubicBezTo>
                  <a:pt x="0" y="164802"/>
                  <a:pt x="49758" y="182563"/>
                  <a:pt x="111125" y="182563"/>
                </a:cubicBezTo>
                <a:cubicBezTo>
                  <a:pt x="172492" y="182563"/>
                  <a:pt x="222250" y="164802"/>
                  <a:pt x="222250" y="142875"/>
                </a:cubicBezTo>
                <a:lnTo>
                  <a:pt x="222250" y="102096"/>
                </a:lnTo>
                <a:close/>
                <a:moveTo>
                  <a:pt x="222250" y="63500"/>
                </a:moveTo>
                <a:lnTo>
                  <a:pt x="222250" y="39688"/>
                </a:lnTo>
                <a:cubicBezTo>
                  <a:pt x="222250" y="17760"/>
                  <a:pt x="172492" y="0"/>
                  <a:pt x="111125" y="0"/>
                </a:cubicBezTo>
                <a:cubicBezTo>
                  <a:pt x="49758" y="0"/>
                  <a:pt x="0" y="17760"/>
                  <a:pt x="0" y="39688"/>
                </a:cubicBezTo>
                <a:lnTo>
                  <a:pt x="0" y="63500"/>
                </a:lnTo>
                <a:cubicBezTo>
                  <a:pt x="0" y="85427"/>
                  <a:pt x="49758" y="103188"/>
                  <a:pt x="111125" y="103188"/>
                </a:cubicBezTo>
                <a:cubicBezTo>
                  <a:pt x="172492" y="103188"/>
                  <a:pt x="222250" y="85427"/>
                  <a:pt x="222250" y="63500"/>
                </a:cubicBezTo>
                <a:close/>
                <a:moveTo>
                  <a:pt x="197693" y="193377"/>
                </a:moveTo>
                <a:cubicBezTo>
                  <a:pt x="174427" y="201662"/>
                  <a:pt x="143818" y="206375"/>
                  <a:pt x="111125" y="206375"/>
                </a:cubicBezTo>
                <a:cubicBezTo>
                  <a:pt x="78432" y="206375"/>
                  <a:pt x="47823" y="201662"/>
                  <a:pt x="24557" y="193377"/>
                </a:cubicBezTo>
                <a:cubicBezTo>
                  <a:pt x="15825" y="190252"/>
                  <a:pt x="7342" y="186333"/>
                  <a:pt x="0" y="181471"/>
                </a:cubicBezTo>
                <a:lnTo>
                  <a:pt x="0" y="214313"/>
                </a:lnTo>
                <a:cubicBezTo>
                  <a:pt x="0" y="236240"/>
                  <a:pt x="49758" y="254000"/>
                  <a:pt x="111125" y="254000"/>
                </a:cubicBezTo>
                <a:cubicBezTo>
                  <a:pt x="172492" y="254000"/>
                  <a:pt x="222250" y="236240"/>
                  <a:pt x="222250" y="214313"/>
                </a:cubicBezTo>
                <a:lnTo>
                  <a:pt x="222250" y="181471"/>
                </a:lnTo>
                <a:cubicBezTo>
                  <a:pt x="214908" y="186333"/>
                  <a:pt x="206474" y="190252"/>
                  <a:pt x="197693" y="19337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035050" y="1473201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5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数据来源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42926" y="1952626"/>
            <a:ext cx="3387725" cy="2244725"/>
          </a:xfrm>
          <a:custGeom>
            <a:avLst/>
            <a:gdLst/>
            <a:ahLst/>
            <a:cxnLst/>
            <a:rect l="l" t="t" r="r" b="b"/>
            <a:pathLst>
              <a:path w="4516967" h="2992967">
                <a:moveTo>
                  <a:pt x="101611" y="0"/>
                </a:moveTo>
                <a:lnTo>
                  <a:pt x="4415355" y="0"/>
                </a:lnTo>
                <a:cubicBezTo>
                  <a:pt x="4471474" y="0"/>
                  <a:pt x="4516967" y="45493"/>
                  <a:pt x="4516967" y="101611"/>
                </a:cubicBezTo>
                <a:lnTo>
                  <a:pt x="4516967" y="2891355"/>
                </a:lnTo>
                <a:cubicBezTo>
                  <a:pt x="4516967" y="2947474"/>
                  <a:pt x="4471474" y="2992967"/>
                  <a:pt x="4415355" y="2992967"/>
                </a:cubicBezTo>
                <a:lnTo>
                  <a:pt x="101611" y="2992967"/>
                </a:lnTo>
                <a:cubicBezTo>
                  <a:pt x="45493" y="2992967"/>
                  <a:pt x="0" y="2947474"/>
                  <a:pt x="0" y="2891355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34A895">
                <a:alpha val="20000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98500" y="2108201"/>
            <a:ext cx="3152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200" b="1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内部数据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698500" y="2530673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9525" y="-6350"/>
                </a:moveTo>
                <a:cubicBezTo>
                  <a:pt x="4247" y="-6350"/>
                  <a:pt x="0" y="-2103"/>
                  <a:pt x="0" y="3175"/>
                </a:cubicBezTo>
                <a:cubicBezTo>
                  <a:pt x="0" y="8453"/>
                  <a:pt x="4247" y="12700"/>
                  <a:pt x="9525" y="12700"/>
                </a:cubicBezTo>
                <a:lnTo>
                  <a:pt x="27503" y="12700"/>
                </a:lnTo>
                <a:cubicBezTo>
                  <a:pt x="29051" y="12700"/>
                  <a:pt x="30361" y="13811"/>
                  <a:pt x="30639" y="15319"/>
                </a:cubicBezTo>
                <a:lnTo>
                  <a:pt x="51316" y="128945"/>
                </a:lnTo>
                <a:cubicBezTo>
                  <a:pt x="53777" y="142518"/>
                  <a:pt x="65603" y="152400"/>
                  <a:pt x="79415" y="152400"/>
                </a:cubicBezTo>
                <a:lnTo>
                  <a:pt x="180975" y="152400"/>
                </a:lnTo>
                <a:cubicBezTo>
                  <a:pt x="186253" y="152400"/>
                  <a:pt x="190500" y="148153"/>
                  <a:pt x="190500" y="142875"/>
                </a:cubicBezTo>
                <a:cubicBezTo>
                  <a:pt x="190500" y="137597"/>
                  <a:pt x="186253" y="133350"/>
                  <a:pt x="180975" y="133350"/>
                </a:cubicBezTo>
                <a:lnTo>
                  <a:pt x="79415" y="133350"/>
                </a:lnTo>
                <a:cubicBezTo>
                  <a:pt x="74811" y="133350"/>
                  <a:pt x="70882" y="130056"/>
                  <a:pt x="70048" y="125532"/>
                </a:cubicBezTo>
                <a:lnTo>
                  <a:pt x="68024" y="114300"/>
                </a:lnTo>
                <a:lnTo>
                  <a:pt x="188516" y="114300"/>
                </a:lnTo>
                <a:cubicBezTo>
                  <a:pt x="200739" y="114300"/>
                  <a:pt x="211217" y="105608"/>
                  <a:pt x="213479" y="93583"/>
                </a:cubicBezTo>
                <a:lnTo>
                  <a:pt x="225782" y="27742"/>
                </a:lnTo>
                <a:cubicBezTo>
                  <a:pt x="227251" y="19923"/>
                  <a:pt x="221258" y="12700"/>
                  <a:pt x="213281" y="12700"/>
                </a:cubicBezTo>
                <a:lnTo>
                  <a:pt x="49490" y="12700"/>
                </a:lnTo>
                <a:lnTo>
                  <a:pt x="49332" y="11906"/>
                </a:lnTo>
                <a:cubicBezTo>
                  <a:pt x="47427" y="1349"/>
                  <a:pt x="38219" y="-6350"/>
                  <a:pt x="27464" y="-6350"/>
                </a:cubicBezTo>
                <a:lnTo>
                  <a:pt x="9525" y="-6350"/>
                </a:lnTo>
                <a:close/>
                <a:moveTo>
                  <a:pt x="82550" y="203200"/>
                </a:moveTo>
                <a:cubicBezTo>
                  <a:pt x="93064" y="203200"/>
                  <a:pt x="101600" y="194664"/>
                  <a:pt x="101600" y="184150"/>
                </a:cubicBezTo>
                <a:cubicBezTo>
                  <a:pt x="101600" y="173636"/>
                  <a:pt x="93064" y="165100"/>
                  <a:pt x="82550" y="165100"/>
                </a:cubicBezTo>
                <a:cubicBezTo>
                  <a:pt x="72036" y="165100"/>
                  <a:pt x="63500" y="173636"/>
                  <a:pt x="63500" y="184150"/>
                </a:cubicBezTo>
                <a:cubicBezTo>
                  <a:pt x="63500" y="194664"/>
                  <a:pt x="72036" y="203200"/>
                  <a:pt x="82550" y="203200"/>
                </a:cubicBezTo>
                <a:close/>
                <a:moveTo>
                  <a:pt x="171450" y="203200"/>
                </a:moveTo>
                <a:cubicBezTo>
                  <a:pt x="181964" y="203200"/>
                  <a:pt x="190500" y="194664"/>
                  <a:pt x="190500" y="184150"/>
                </a:cubicBezTo>
                <a:cubicBezTo>
                  <a:pt x="190500" y="173636"/>
                  <a:pt x="181964" y="165100"/>
                  <a:pt x="171450" y="165100"/>
                </a:cubicBezTo>
                <a:cubicBezTo>
                  <a:pt x="160936" y="165100"/>
                  <a:pt x="152400" y="173636"/>
                  <a:pt x="152400" y="184150"/>
                </a:cubicBezTo>
                <a:cubicBezTo>
                  <a:pt x="152400" y="194664"/>
                  <a:pt x="160936" y="203200"/>
                  <a:pt x="171450" y="203200"/>
                </a:cubicBez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12" name="Text 10"/>
          <p:cNvSpPr/>
          <p:nvPr/>
        </p:nvSpPr>
        <p:spPr>
          <a:xfrm>
            <a:off x="965200" y="2492573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200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订单数据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27075" y="295652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30678" y="992"/>
                </a:moveTo>
                <a:cubicBezTo>
                  <a:pt x="33893" y="-635"/>
                  <a:pt x="37782" y="-278"/>
                  <a:pt x="40640" y="1905"/>
                </a:cubicBezTo>
                <a:lnTo>
                  <a:pt x="167640" y="97115"/>
                </a:lnTo>
                <a:cubicBezTo>
                  <a:pt x="170934" y="99576"/>
                  <a:pt x="172244" y="103862"/>
                  <a:pt x="170974" y="107752"/>
                </a:cubicBezTo>
                <a:cubicBezTo>
                  <a:pt x="169704" y="111641"/>
                  <a:pt x="166053" y="114260"/>
                  <a:pt x="161925" y="114260"/>
                </a:cubicBezTo>
                <a:lnTo>
                  <a:pt x="101481" y="114260"/>
                </a:lnTo>
                <a:lnTo>
                  <a:pt x="136763" y="184785"/>
                </a:lnTo>
                <a:cubicBezTo>
                  <a:pt x="139898" y="191056"/>
                  <a:pt x="137358" y="198676"/>
                  <a:pt x="131088" y="201811"/>
                </a:cubicBezTo>
                <a:cubicBezTo>
                  <a:pt x="124817" y="204946"/>
                  <a:pt x="117197" y="202406"/>
                  <a:pt x="114062" y="196136"/>
                </a:cubicBezTo>
                <a:lnTo>
                  <a:pt x="78780" y="125611"/>
                </a:lnTo>
                <a:lnTo>
                  <a:pt x="42545" y="173950"/>
                </a:lnTo>
                <a:cubicBezTo>
                  <a:pt x="40084" y="177244"/>
                  <a:pt x="35798" y="178554"/>
                  <a:pt x="31909" y="177284"/>
                </a:cubicBezTo>
                <a:cubicBezTo>
                  <a:pt x="28019" y="176014"/>
                  <a:pt x="25400" y="172363"/>
                  <a:pt x="25400" y="168275"/>
                </a:cubicBezTo>
                <a:lnTo>
                  <a:pt x="25400" y="9525"/>
                </a:lnTo>
                <a:cubicBezTo>
                  <a:pt x="25400" y="5913"/>
                  <a:pt x="27424" y="2619"/>
                  <a:pt x="30678" y="992"/>
                </a:cubicBez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14" name="Text 12"/>
          <p:cNvSpPr/>
          <p:nvPr/>
        </p:nvSpPr>
        <p:spPr>
          <a:xfrm>
            <a:off x="965200" y="2918422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200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用户行为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17550" y="338236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2184" y="28694"/>
                </a:moveTo>
                <a:cubicBezTo>
                  <a:pt x="14923" y="19209"/>
                  <a:pt x="23614" y="12700"/>
                  <a:pt x="33496" y="12700"/>
                </a:cubicBezTo>
                <a:lnTo>
                  <a:pt x="170021" y="12700"/>
                </a:lnTo>
                <a:cubicBezTo>
                  <a:pt x="179903" y="12700"/>
                  <a:pt x="188595" y="19209"/>
                  <a:pt x="191373" y="28694"/>
                </a:cubicBezTo>
                <a:lnTo>
                  <a:pt x="200660" y="60523"/>
                </a:lnTo>
                <a:cubicBezTo>
                  <a:pt x="205740" y="77867"/>
                  <a:pt x="192683" y="95250"/>
                  <a:pt x="174625" y="95250"/>
                </a:cubicBezTo>
                <a:cubicBezTo>
                  <a:pt x="164187" y="95250"/>
                  <a:pt x="155019" y="89337"/>
                  <a:pt x="150495" y="80526"/>
                </a:cubicBezTo>
                <a:cubicBezTo>
                  <a:pt x="145891" y="89218"/>
                  <a:pt x="136763" y="95250"/>
                  <a:pt x="126127" y="95250"/>
                </a:cubicBezTo>
                <a:cubicBezTo>
                  <a:pt x="115570" y="95250"/>
                  <a:pt x="106402" y="89297"/>
                  <a:pt x="101798" y="80566"/>
                </a:cubicBezTo>
                <a:cubicBezTo>
                  <a:pt x="97195" y="89297"/>
                  <a:pt x="88027" y="95250"/>
                  <a:pt x="77470" y="95250"/>
                </a:cubicBezTo>
                <a:cubicBezTo>
                  <a:pt x="66834" y="95250"/>
                  <a:pt x="57706" y="89257"/>
                  <a:pt x="53102" y="80526"/>
                </a:cubicBezTo>
                <a:cubicBezTo>
                  <a:pt x="48577" y="89297"/>
                  <a:pt x="39410" y="95250"/>
                  <a:pt x="28972" y="95250"/>
                </a:cubicBezTo>
                <a:cubicBezTo>
                  <a:pt x="10874" y="95250"/>
                  <a:pt x="-2143" y="77907"/>
                  <a:pt x="2937" y="60523"/>
                </a:cubicBezTo>
                <a:lnTo>
                  <a:pt x="12184" y="28694"/>
                </a:lnTo>
                <a:close/>
                <a:moveTo>
                  <a:pt x="38259" y="139700"/>
                </a:moveTo>
                <a:lnTo>
                  <a:pt x="165259" y="139700"/>
                </a:lnTo>
                <a:lnTo>
                  <a:pt x="165259" y="113348"/>
                </a:lnTo>
                <a:cubicBezTo>
                  <a:pt x="168275" y="113983"/>
                  <a:pt x="171410" y="114300"/>
                  <a:pt x="174585" y="114300"/>
                </a:cubicBezTo>
                <a:cubicBezTo>
                  <a:pt x="180261" y="114300"/>
                  <a:pt x="185698" y="113268"/>
                  <a:pt x="190659" y="111443"/>
                </a:cubicBezTo>
                <a:lnTo>
                  <a:pt x="190659" y="171450"/>
                </a:lnTo>
                <a:cubicBezTo>
                  <a:pt x="190659" y="181967"/>
                  <a:pt x="182126" y="190500"/>
                  <a:pt x="171609" y="190500"/>
                </a:cubicBezTo>
                <a:lnTo>
                  <a:pt x="31909" y="190500"/>
                </a:lnTo>
                <a:cubicBezTo>
                  <a:pt x="21392" y="190500"/>
                  <a:pt x="12859" y="181967"/>
                  <a:pt x="12859" y="171450"/>
                </a:cubicBezTo>
                <a:lnTo>
                  <a:pt x="12859" y="111443"/>
                </a:lnTo>
                <a:cubicBezTo>
                  <a:pt x="17820" y="113268"/>
                  <a:pt x="23217" y="114300"/>
                  <a:pt x="28932" y="114300"/>
                </a:cubicBezTo>
                <a:cubicBezTo>
                  <a:pt x="32147" y="114300"/>
                  <a:pt x="35242" y="113983"/>
                  <a:pt x="38259" y="113348"/>
                </a:cubicBezTo>
                <a:lnTo>
                  <a:pt x="38259" y="139700"/>
                </a:ln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16" name="Text 14"/>
          <p:cNvSpPr/>
          <p:nvPr/>
        </p:nvSpPr>
        <p:spPr>
          <a:xfrm>
            <a:off x="965200" y="3344268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200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商家信息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98500" y="3808214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228600" y="19050"/>
                </a:moveTo>
                <a:cubicBezTo>
                  <a:pt x="228600" y="14645"/>
                  <a:pt x="226338" y="10557"/>
                  <a:pt x="222567" y="8255"/>
                </a:cubicBezTo>
                <a:cubicBezTo>
                  <a:pt x="218797" y="5953"/>
                  <a:pt x="214154" y="5715"/>
                  <a:pt x="210225" y="7699"/>
                </a:cubicBezTo>
                <a:lnTo>
                  <a:pt x="164108" y="30758"/>
                </a:lnTo>
                <a:lnTo>
                  <a:pt x="92908" y="6985"/>
                </a:lnTo>
                <a:cubicBezTo>
                  <a:pt x="89694" y="5913"/>
                  <a:pt x="86241" y="6152"/>
                  <a:pt x="83225" y="7660"/>
                </a:cubicBezTo>
                <a:lnTo>
                  <a:pt x="32425" y="33060"/>
                </a:lnTo>
                <a:cubicBezTo>
                  <a:pt x="28099" y="35243"/>
                  <a:pt x="25400" y="39648"/>
                  <a:pt x="25400" y="44450"/>
                </a:cubicBezTo>
                <a:lnTo>
                  <a:pt x="25400" y="184150"/>
                </a:lnTo>
                <a:cubicBezTo>
                  <a:pt x="25400" y="188555"/>
                  <a:pt x="27662" y="192643"/>
                  <a:pt x="31433" y="194945"/>
                </a:cubicBezTo>
                <a:cubicBezTo>
                  <a:pt x="35203" y="197247"/>
                  <a:pt x="39846" y="197485"/>
                  <a:pt x="43775" y="195501"/>
                </a:cubicBezTo>
                <a:lnTo>
                  <a:pt x="89853" y="172442"/>
                </a:lnTo>
                <a:lnTo>
                  <a:pt x="158631" y="195382"/>
                </a:lnTo>
                <a:cubicBezTo>
                  <a:pt x="156924" y="192842"/>
                  <a:pt x="155258" y="190182"/>
                  <a:pt x="153630" y="187484"/>
                </a:cubicBezTo>
                <a:cubicBezTo>
                  <a:pt x="149265" y="180221"/>
                  <a:pt x="144939" y="171887"/>
                  <a:pt x="141724" y="162957"/>
                </a:cubicBezTo>
                <a:lnTo>
                  <a:pt x="101560" y="149582"/>
                </a:lnTo>
                <a:lnTo>
                  <a:pt x="101560" y="36671"/>
                </a:lnTo>
                <a:lnTo>
                  <a:pt x="152360" y="53618"/>
                </a:lnTo>
                <a:lnTo>
                  <a:pt x="152360" y="93027"/>
                </a:lnTo>
                <a:cubicBezTo>
                  <a:pt x="164663" y="78819"/>
                  <a:pt x="182920" y="69850"/>
                  <a:pt x="203160" y="69850"/>
                </a:cubicBezTo>
                <a:cubicBezTo>
                  <a:pt x="212130" y="69850"/>
                  <a:pt x="220702" y="71596"/>
                  <a:pt x="228560" y="74811"/>
                </a:cubicBezTo>
                <a:lnTo>
                  <a:pt x="228600" y="19050"/>
                </a:lnTo>
                <a:close/>
                <a:moveTo>
                  <a:pt x="203200" y="88900"/>
                </a:moveTo>
                <a:cubicBezTo>
                  <a:pt x="176887" y="88900"/>
                  <a:pt x="155575" y="109855"/>
                  <a:pt x="155575" y="135692"/>
                </a:cubicBezTo>
                <a:cubicBezTo>
                  <a:pt x="155575" y="163036"/>
                  <a:pt x="181015" y="195382"/>
                  <a:pt x="194707" y="210820"/>
                </a:cubicBezTo>
                <a:cubicBezTo>
                  <a:pt x="199311" y="215979"/>
                  <a:pt x="207129" y="215979"/>
                  <a:pt x="211733" y="210820"/>
                </a:cubicBezTo>
                <a:cubicBezTo>
                  <a:pt x="225425" y="195382"/>
                  <a:pt x="250865" y="163036"/>
                  <a:pt x="250865" y="135692"/>
                </a:cubicBezTo>
                <a:cubicBezTo>
                  <a:pt x="250865" y="109855"/>
                  <a:pt x="229553" y="88900"/>
                  <a:pt x="203240" y="88900"/>
                </a:cubicBezTo>
                <a:close/>
                <a:moveTo>
                  <a:pt x="187325" y="136525"/>
                </a:moveTo>
                <a:cubicBezTo>
                  <a:pt x="187325" y="127763"/>
                  <a:pt x="194438" y="120650"/>
                  <a:pt x="203200" y="120650"/>
                </a:cubicBezTo>
                <a:cubicBezTo>
                  <a:pt x="211962" y="120650"/>
                  <a:pt x="219075" y="127763"/>
                  <a:pt x="219075" y="136525"/>
                </a:cubicBezTo>
                <a:cubicBezTo>
                  <a:pt x="219075" y="145287"/>
                  <a:pt x="211962" y="152400"/>
                  <a:pt x="203200" y="152400"/>
                </a:cubicBezTo>
                <a:cubicBezTo>
                  <a:pt x="194438" y="152400"/>
                  <a:pt x="187325" y="145287"/>
                  <a:pt x="187325" y="136525"/>
                </a:cubicBez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18" name="Text 16"/>
          <p:cNvSpPr/>
          <p:nvPr/>
        </p:nvSpPr>
        <p:spPr>
          <a:xfrm>
            <a:off x="965200" y="3770114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200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地理位置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42926" y="4354515"/>
            <a:ext cx="3387725" cy="2244725"/>
          </a:xfrm>
          <a:custGeom>
            <a:avLst/>
            <a:gdLst/>
            <a:ahLst/>
            <a:cxnLst/>
            <a:rect l="l" t="t" r="r" b="b"/>
            <a:pathLst>
              <a:path w="4516967" h="2992967">
                <a:moveTo>
                  <a:pt x="101611" y="0"/>
                </a:moveTo>
                <a:lnTo>
                  <a:pt x="4415355" y="0"/>
                </a:lnTo>
                <a:cubicBezTo>
                  <a:pt x="4471474" y="0"/>
                  <a:pt x="4516967" y="45493"/>
                  <a:pt x="4516967" y="101611"/>
                </a:cubicBezTo>
                <a:lnTo>
                  <a:pt x="4516967" y="2891355"/>
                </a:lnTo>
                <a:cubicBezTo>
                  <a:pt x="4516967" y="2947474"/>
                  <a:pt x="4471474" y="2992967"/>
                  <a:pt x="4415355" y="2992967"/>
                </a:cubicBezTo>
                <a:lnTo>
                  <a:pt x="101611" y="2992967"/>
                </a:lnTo>
                <a:cubicBezTo>
                  <a:pt x="45493" y="2992967"/>
                  <a:pt x="0" y="2947474"/>
                  <a:pt x="0" y="2891355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E59500">
                <a:alpha val="20000"/>
              </a:srgbClr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98500" y="4510088"/>
            <a:ext cx="3152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200" b="1" dirty="0">
                <a:solidFill>
                  <a:srgbClr val="E595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外部数据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08025" y="4932562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80023" y="-5874"/>
                </a:moveTo>
                <a:cubicBezTo>
                  <a:pt x="181967" y="-5080"/>
                  <a:pt x="183396" y="-3334"/>
                  <a:pt x="183793" y="-1270"/>
                </a:cubicBezTo>
                <a:lnTo>
                  <a:pt x="190500" y="31750"/>
                </a:lnTo>
                <a:lnTo>
                  <a:pt x="223520" y="38418"/>
                </a:lnTo>
                <a:cubicBezTo>
                  <a:pt x="225584" y="38854"/>
                  <a:pt x="227290" y="40243"/>
                  <a:pt x="228124" y="42188"/>
                </a:cubicBezTo>
                <a:cubicBezTo>
                  <a:pt x="228957" y="44133"/>
                  <a:pt x="228719" y="46355"/>
                  <a:pt x="227568" y="48101"/>
                </a:cubicBezTo>
                <a:lnTo>
                  <a:pt x="208955" y="76160"/>
                </a:lnTo>
                <a:lnTo>
                  <a:pt x="227568" y="104219"/>
                </a:lnTo>
                <a:cubicBezTo>
                  <a:pt x="228719" y="105966"/>
                  <a:pt x="228957" y="108188"/>
                  <a:pt x="228124" y="110133"/>
                </a:cubicBezTo>
                <a:cubicBezTo>
                  <a:pt x="227290" y="112078"/>
                  <a:pt x="225584" y="113506"/>
                  <a:pt x="223520" y="113903"/>
                </a:cubicBezTo>
                <a:lnTo>
                  <a:pt x="198834" y="118943"/>
                </a:lnTo>
                <a:cubicBezTo>
                  <a:pt x="194112" y="115491"/>
                  <a:pt x="188873" y="112752"/>
                  <a:pt x="183198" y="110847"/>
                </a:cubicBezTo>
                <a:cubicBezTo>
                  <a:pt x="182205" y="105807"/>
                  <a:pt x="180499" y="101044"/>
                  <a:pt x="178157" y="96679"/>
                </a:cubicBezTo>
                <a:cubicBezTo>
                  <a:pt x="181928" y="90765"/>
                  <a:pt x="184150" y="83741"/>
                  <a:pt x="184150" y="76160"/>
                </a:cubicBezTo>
                <a:cubicBezTo>
                  <a:pt x="184150" y="55126"/>
                  <a:pt x="167084" y="38060"/>
                  <a:pt x="146050" y="38060"/>
                </a:cubicBezTo>
                <a:cubicBezTo>
                  <a:pt x="127040" y="38060"/>
                  <a:pt x="111284" y="51991"/>
                  <a:pt x="108426" y="70168"/>
                </a:cubicBezTo>
                <a:cubicBezTo>
                  <a:pt x="97909" y="62111"/>
                  <a:pt x="84812" y="57269"/>
                  <a:pt x="70564" y="57110"/>
                </a:cubicBezTo>
                <a:lnTo>
                  <a:pt x="64572" y="48101"/>
                </a:lnTo>
                <a:cubicBezTo>
                  <a:pt x="63421" y="46355"/>
                  <a:pt x="63183" y="44133"/>
                  <a:pt x="64016" y="42188"/>
                </a:cubicBezTo>
                <a:cubicBezTo>
                  <a:pt x="64849" y="40243"/>
                  <a:pt x="66556" y="38814"/>
                  <a:pt x="68620" y="38418"/>
                </a:cubicBezTo>
                <a:lnTo>
                  <a:pt x="101600" y="31750"/>
                </a:lnTo>
                <a:lnTo>
                  <a:pt x="108268" y="-1270"/>
                </a:lnTo>
                <a:cubicBezTo>
                  <a:pt x="108704" y="-3334"/>
                  <a:pt x="110093" y="-5040"/>
                  <a:pt x="112038" y="-5874"/>
                </a:cubicBezTo>
                <a:cubicBezTo>
                  <a:pt x="113983" y="-6707"/>
                  <a:pt x="116205" y="-6469"/>
                  <a:pt x="117951" y="-5318"/>
                </a:cubicBezTo>
                <a:lnTo>
                  <a:pt x="146050" y="13335"/>
                </a:lnTo>
                <a:lnTo>
                  <a:pt x="174109" y="-5278"/>
                </a:lnTo>
                <a:cubicBezTo>
                  <a:pt x="175855" y="-6429"/>
                  <a:pt x="178078" y="-6667"/>
                  <a:pt x="180023" y="-5834"/>
                </a:cubicBezTo>
                <a:close/>
                <a:moveTo>
                  <a:pt x="165100" y="76200"/>
                </a:moveTo>
                <a:cubicBezTo>
                  <a:pt x="165100" y="77708"/>
                  <a:pt x="164941" y="79177"/>
                  <a:pt x="164584" y="80605"/>
                </a:cubicBezTo>
                <a:cubicBezTo>
                  <a:pt x="155972" y="73858"/>
                  <a:pt x="145137" y="69850"/>
                  <a:pt x="133350" y="69850"/>
                </a:cubicBezTo>
                <a:cubicBezTo>
                  <a:pt x="131524" y="69850"/>
                  <a:pt x="129738" y="69929"/>
                  <a:pt x="127992" y="70128"/>
                </a:cubicBezTo>
                <a:cubicBezTo>
                  <a:pt x="130532" y="62587"/>
                  <a:pt x="137676" y="57150"/>
                  <a:pt x="146050" y="57150"/>
                </a:cubicBezTo>
                <a:cubicBezTo>
                  <a:pt x="156567" y="57150"/>
                  <a:pt x="165100" y="65683"/>
                  <a:pt x="165100" y="76200"/>
                </a:cubicBezTo>
                <a:close/>
                <a:moveTo>
                  <a:pt x="38100" y="203200"/>
                </a:moveTo>
                <a:cubicBezTo>
                  <a:pt x="17066" y="203200"/>
                  <a:pt x="0" y="186134"/>
                  <a:pt x="0" y="165100"/>
                </a:cubicBezTo>
                <a:cubicBezTo>
                  <a:pt x="0" y="148233"/>
                  <a:pt x="10954" y="133906"/>
                  <a:pt x="26154" y="128905"/>
                </a:cubicBezTo>
                <a:cubicBezTo>
                  <a:pt x="25638" y="126246"/>
                  <a:pt x="25400" y="123468"/>
                  <a:pt x="25400" y="120650"/>
                </a:cubicBezTo>
                <a:cubicBezTo>
                  <a:pt x="25400" y="96083"/>
                  <a:pt x="45283" y="76200"/>
                  <a:pt x="69850" y="76200"/>
                </a:cubicBezTo>
                <a:cubicBezTo>
                  <a:pt x="86955" y="76200"/>
                  <a:pt x="101798" y="85844"/>
                  <a:pt x="109220" y="100013"/>
                </a:cubicBezTo>
                <a:cubicBezTo>
                  <a:pt x="115054" y="93226"/>
                  <a:pt x="123706" y="88900"/>
                  <a:pt x="133350" y="88900"/>
                </a:cubicBezTo>
                <a:cubicBezTo>
                  <a:pt x="150892" y="88900"/>
                  <a:pt x="165100" y="103108"/>
                  <a:pt x="165100" y="120650"/>
                </a:cubicBezTo>
                <a:cubicBezTo>
                  <a:pt x="165100" y="122833"/>
                  <a:pt x="164862" y="124936"/>
                  <a:pt x="164465" y="127000"/>
                </a:cubicBezTo>
                <a:cubicBezTo>
                  <a:pt x="164663" y="127000"/>
                  <a:pt x="164902" y="127000"/>
                  <a:pt x="165100" y="127000"/>
                </a:cubicBezTo>
                <a:cubicBezTo>
                  <a:pt x="186134" y="127000"/>
                  <a:pt x="203200" y="144066"/>
                  <a:pt x="203200" y="165100"/>
                </a:cubicBezTo>
                <a:cubicBezTo>
                  <a:pt x="203200" y="186134"/>
                  <a:pt x="186134" y="203200"/>
                  <a:pt x="165100" y="203200"/>
                </a:cubicBezTo>
                <a:lnTo>
                  <a:pt x="38100" y="203200"/>
                </a:lnTo>
                <a:close/>
              </a:path>
            </a:pathLst>
          </a:custGeom>
          <a:solidFill>
            <a:srgbClr val="34A895"/>
          </a:solidFill>
          <a:ln/>
        </p:spPr>
      </p:sp>
      <p:sp>
        <p:nvSpPr>
          <p:cNvPr id="22" name="Text 20"/>
          <p:cNvSpPr/>
          <p:nvPr/>
        </p:nvSpPr>
        <p:spPr>
          <a:xfrm>
            <a:off x="965200" y="4894462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200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天气数据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46125" y="5358408"/>
            <a:ext cx="95250" cy="152400"/>
          </a:xfrm>
          <a:custGeom>
            <a:avLst/>
            <a:gdLst/>
            <a:ahLst/>
            <a:cxnLst/>
            <a:rect l="l" t="t" r="r" b="b"/>
            <a:pathLst>
              <a:path w="127000" h="203200">
                <a:moveTo>
                  <a:pt x="25400" y="-12700"/>
                </a:moveTo>
                <a:cubicBezTo>
                  <a:pt x="11390" y="-12700"/>
                  <a:pt x="0" y="-1310"/>
                  <a:pt x="0" y="12700"/>
                </a:cubicBezTo>
                <a:lnTo>
                  <a:pt x="0" y="152400"/>
                </a:lnTo>
                <a:cubicBezTo>
                  <a:pt x="0" y="187484"/>
                  <a:pt x="28416" y="215900"/>
                  <a:pt x="63500" y="215900"/>
                </a:cubicBezTo>
                <a:cubicBezTo>
                  <a:pt x="98584" y="215900"/>
                  <a:pt x="127000" y="187484"/>
                  <a:pt x="127000" y="152400"/>
                </a:cubicBezTo>
                <a:lnTo>
                  <a:pt x="127000" y="12700"/>
                </a:lnTo>
                <a:cubicBezTo>
                  <a:pt x="127000" y="-1310"/>
                  <a:pt x="115610" y="-12700"/>
                  <a:pt x="101600" y="-12700"/>
                </a:cubicBezTo>
                <a:lnTo>
                  <a:pt x="25400" y="-12700"/>
                </a:lnTo>
                <a:close/>
                <a:moveTo>
                  <a:pt x="63500" y="142875"/>
                </a:moveTo>
                <a:cubicBezTo>
                  <a:pt x="75763" y="142875"/>
                  <a:pt x="85725" y="152837"/>
                  <a:pt x="85725" y="165100"/>
                </a:cubicBezTo>
                <a:cubicBezTo>
                  <a:pt x="85725" y="177363"/>
                  <a:pt x="75763" y="187325"/>
                  <a:pt x="63500" y="187325"/>
                </a:cubicBezTo>
                <a:cubicBezTo>
                  <a:pt x="51237" y="187325"/>
                  <a:pt x="41275" y="177363"/>
                  <a:pt x="41275" y="165100"/>
                </a:cubicBezTo>
                <a:cubicBezTo>
                  <a:pt x="41275" y="152837"/>
                  <a:pt x="51237" y="142875"/>
                  <a:pt x="63500" y="142875"/>
                </a:cubicBezTo>
                <a:close/>
                <a:moveTo>
                  <a:pt x="85725" y="101600"/>
                </a:moveTo>
                <a:cubicBezTo>
                  <a:pt x="85725" y="113866"/>
                  <a:pt x="75766" y="123825"/>
                  <a:pt x="63500" y="123825"/>
                </a:cubicBezTo>
                <a:cubicBezTo>
                  <a:pt x="51234" y="123825"/>
                  <a:pt x="41275" y="113866"/>
                  <a:pt x="41275" y="101600"/>
                </a:cubicBezTo>
                <a:cubicBezTo>
                  <a:pt x="41275" y="89334"/>
                  <a:pt x="51234" y="79375"/>
                  <a:pt x="63500" y="79375"/>
                </a:cubicBezTo>
                <a:cubicBezTo>
                  <a:pt x="75766" y="79375"/>
                  <a:pt x="85725" y="89334"/>
                  <a:pt x="85725" y="101600"/>
                </a:cubicBezTo>
                <a:close/>
                <a:moveTo>
                  <a:pt x="63500" y="60325"/>
                </a:moveTo>
                <a:cubicBezTo>
                  <a:pt x="51234" y="60325"/>
                  <a:pt x="41275" y="50366"/>
                  <a:pt x="41275" y="38100"/>
                </a:cubicBezTo>
                <a:cubicBezTo>
                  <a:pt x="41275" y="25834"/>
                  <a:pt x="51234" y="15875"/>
                  <a:pt x="63500" y="15875"/>
                </a:cubicBezTo>
                <a:cubicBezTo>
                  <a:pt x="75766" y="15875"/>
                  <a:pt x="85725" y="25834"/>
                  <a:pt x="85725" y="38100"/>
                </a:cubicBezTo>
                <a:cubicBezTo>
                  <a:pt x="85725" y="50366"/>
                  <a:pt x="75766" y="60325"/>
                  <a:pt x="63500" y="60325"/>
                </a:cubicBezTo>
                <a:close/>
              </a:path>
            </a:pathLst>
          </a:custGeom>
          <a:solidFill>
            <a:srgbClr val="34A895"/>
          </a:solidFill>
          <a:ln/>
        </p:spPr>
      </p:sp>
      <p:sp>
        <p:nvSpPr>
          <p:cNvPr id="24" name="Text 22"/>
          <p:cNvSpPr/>
          <p:nvPr/>
        </p:nvSpPr>
        <p:spPr>
          <a:xfrm>
            <a:off x="965200" y="5320308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200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交通状况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08025" y="5784257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67310" y="60881"/>
                </a:moveTo>
                <a:lnTo>
                  <a:pt x="59888" y="53459"/>
                </a:lnTo>
                <a:cubicBezTo>
                  <a:pt x="54928" y="48498"/>
                  <a:pt x="54928" y="40442"/>
                  <a:pt x="59888" y="35481"/>
                </a:cubicBezTo>
                <a:lnTo>
                  <a:pt x="105410" y="-10081"/>
                </a:lnTo>
                <a:cubicBezTo>
                  <a:pt x="110371" y="-15042"/>
                  <a:pt x="118428" y="-15042"/>
                  <a:pt x="123388" y="-10081"/>
                </a:cubicBezTo>
                <a:lnTo>
                  <a:pt x="130810" y="-2619"/>
                </a:lnTo>
                <a:cubicBezTo>
                  <a:pt x="135771" y="2342"/>
                  <a:pt x="135771" y="10398"/>
                  <a:pt x="130810" y="15359"/>
                </a:cubicBezTo>
                <a:lnTo>
                  <a:pt x="85288" y="60881"/>
                </a:lnTo>
                <a:cubicBezTo>
                  <a:pt x="80328" y="65842"/>
                  <a:pt x="72271" y="65842"/>
                  <a:pt x="67310" y="60881"/>
                </a:cubicBezTo>
                <a:close/>
                <a:moveTo>
                  <a:pt x="109538" y="84018"/>
                </a:moveTo>
                <a:lnTo>
                  <a:pt x="97076" y="71557"/>
                </a:lnTo>
                <a:lnTo>
                  <a:pt x="141526" y="27107"/>
                </a:lnTo>
                <a:lnTo>
                  <a:pt x="188913" y="74493"/>
                </a:lnTo>
                <a:lnTo>
                  <a:pt x="144463" y="118943"/>
                </a:lnTo>
                <a:lnTo>
                  <a:pt x="132001" y="106482"/>
                </a:lnTo>
                <a:lnTo>
                  <a:pt x="39926" y="198557"/>
                </a:lnTo>
                <a:cubicBezTo>
                  <a:pt x="33734" y="204748"/>
                  <a:pt x="23693" y="204748"/>
                  <a:pt x="17463" y="198557"/>
                </a:cubicBezTo>
                <a:cubicBezTo>
                  <a:pt x="11232" y="192365"/>
                  <a:pt x="11271" y="182324"/>
                  <a:pt x="17463" y="176093"/>
                </a:cubicBezTo>
                <a:lnTo>
                  <a:pt x="109538" y="84018"/>
                </a:lnTo>
                <a:close/>
                <a:moveTo>
                  <a:pt x="155138" y="148669"/>
                </a:moveTo>
                <a:cubicBezTo>
                  <a:pt x="150178" y="143708"/>
                  <a:pt x="150178" y="135652"/>
                  <a:pt x="155138" y="130691"/>
                </a:cubicBezTo>
                <a:lnTo>
                  <a:pt x="200660" y="85169"/>
                </a:lnTo>
                <a:cubicBezTo>
                  <a:pt x="205621" y="80208"/>
                  <a:pt x="213678" y="80208"/>
                  <a:pt x="218638" y="85169"/>
                </a:cubicBezTo>
                <a:lnTo>
                  <a:pt x="226060" y="92591"/>
                </a:lnTo>
                <a:cubicBezTo>
                  <a:pt x="231021" y="97552"/>
                  <a:pt x="231021" y="105608"/>
                  <a:pt x="226060" y="110569"/>
                </a:cubicBezTo>
                <a:lnTo>
                  <a:pt x="180538" y="156131"/>
                </a:lnTo>
                <a:cubicBezTo>
                  <a:pt x="175577" y="161092"/>
                  <a:pt x="167521" y="161092"/>
                  <a:pt x="162560" y="156131"/>
                </a:cubicBezTo>
                <a:lnTo>
                  <a:pt x="155138" y="148709"/>
                </a:lnTo>
                <a:close/>
              </a:path>
            </a:pathLst>
          </a:custGeom>
          <a:solidFill>
            <a:srgbClr val="34A895"/>
          </a:solidFill>
          <a:ln/>
        </p:spPr>
      </p:sp>
      <p:sp>
        <p:nvSpPr>
          <p:cNvPr id="26" name="Text 24"/>
          <p:cNvSpPr/>
          <p:nvPr/>
        </p:nvSpPr>
        <p:spPr>
          <a:xfrm>
            <a:off x="965200" y="5746157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200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政策法规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08025" y="6210102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52400" y="57150"/>
                </a:moveTo>
                <a:cubicBezTo>
                  <a:pt x="152400" y="95726"/>
                  <a:pt x="118269" y="127000"/>
                  <a:pt x="76200" y="127000"/>
                </a:cubicBezTo>
                <a:cubicBezTo>
                  <a:pt x="65603" y="127000"/>
                  <a:pt x="55523" y="125016"/>
                  <a:pt x="46355" y="121444"/>
                </a:cubicBezTo>
                <a:lnTo>
                  <a:pt x="13970" y="138589"/>
                </a:lnTo>
                <a:cubicBezTo>
                  <a:pt x="10279" y="140533"/>
                  <a:pt x="5755" y="139859"/>
                  <a:pt x="2778" y="136922"/>
                </a:cubicBezTo>
                <a:cubicBezTo>
                  <a:pt x="-198" y="133985"/>
                  <a:pt x="-873" y="129421"/>
                  <a:pt x="1111" y="125730"/>
                </a:cubicBezTo>
                <a:lnTo>
                  <a:pt x="15240" y="99060"/>
                </a:lnTo>
                <a:cubicBezTo>
                  <a:pt x="5675" y="87392"/>
                  <a:pt x="0" y="72866"/>
                  <a:pt x="0" y="57150"/>
                </a:cubicBezTo>
                <a:cubicBezTo>
                  <a:pt x="0" y="18574"/>
                  <a:pt x="34131" y="-12700"/>
                  <a:pt x="76200" y="-12700"/>
                </a:cubicBezTo>
                <a:cubicBezTo>
                  <a:pt x="118269" y="-12700"/>
                  <a:pt x="152400" y="18574"/>
                  <a:pt x="152400" y="57150"/>
                </a:cubicBezTo>
                <a:close/>
                <a:moveTo>
                  <a:pt x="152400" y="203200"/>
                </a:moveTo>
                <a:cubicBezTo>
                  <a:pt x="115054" y="203200"/>
                  <a:pt x="83979" y="178554"/>
                  <a:pt x="77470" y="146050"/>
                </a:cubicBezTo>
                <a:cubicBezTo>
                  <a:pt x="125095" y="145455"/>
                  <a:pt x="166489" y="111562"/>
                  <a:pt x="171053" y="65603"/>
                </a:cubicBezTo>
                <a:cubicBezTo>
                  <a:pt x="204113" y="73223"/>
                  <a:pt x="228600" y="100648"/>
                  <a:pt x="228600" y="133350"/>
                </a:cubicBezTo>
                <a:cubicBezTo>
                  <a:pt x="228600" y="149066"/>
                  <a:pt x="222925" y="163592"/>
                  <a:pt x="213360" y="175260"/>
                </a:cubicBezTo>
                <a:lnTo>
                  <a:pt x="227489" y="201930"/>
                </a:lnTo>
                <a:cubicBezTo>
                  <a:pt x="229433" y="205621"/>
                  <a:pt x="228759" y="210145"/>
                  <a:pt x="225822" y="213122"/>
                </a:cubicBezTo>
                <a:cubicBezTo>
                  <a:pt x="222885" y="216098"/>
                  <a:pt x="218321" y="216773"/>
                  <a:pt x="214630" y="214789"/>
                </a:cubicBezTo>
                <a:lnTo>
                  <a:pt x="182245" y="197644"/>
                </a:lnTo>
                <a:cubicBezTo>
                  <a:pt x="173077" y="201216"/>
                  <a:pt x="162997" y="203200"/>
                  <a:pt x="152400" y="203200"/>
                </a:cubicBezTo>
                <a:close/>
              </a:path>
            </a:pathLst>
          </a:custGeom>
          <a:solidFill>
            <a:srgbClr val="34A895"/>
          </a:solidFill>
          <a:ln/>
        </p:spPr>
      </p:sp>
      <p:sp>
        <p:nvSpPr>
          <p:cNvPr id="28" name="Text 26"/>
          <p:cNvSpPr/>
          <p:nvPr/>
        </p:nvSpPr>
        <p:spPr>
          <a:xfrm>
            <a:off x="965200" y="6172002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200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社交媒体舆情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4244976" y="1260475"/>
            <a:ext cx="3702050" cy="5492750"/>
          </a:xfrm>
          <a:custGeom>
            <a:avLst/>
            <a:gdLst/>
            <a:ahLst/>
            <a:cxnLst/>
            <a:rect l="l" t="t" r="r" b="b"/>
            <a:pathLst>
              <a:path w="4936067" h="7323667">
                <a:moveTo>
                  <a:pt x="152376" y="0"/>
                </a:moveTo>
                <a:lnTo>
                  <a:pt x="4783690" y="0"/>
                </a:lnTo>
                <a:cubicBezTo>
                  <a:pt x="4867845" y="0"/>
                  <a:pt x="4936067" y="68221"/>
                  <a:pt x="4936067" y="152376"/>
                </a:cubicBezTo>
                <a:lnTo>
                  <a:pt x="4936067" y="7171290"/>
                </a:lnTo>
                <a:cubicBezTo>
                  <a:pt x="4936067" y="7255445"/>
                  <a:pt x="4867845" y="7323667"/>
                  <a:pt x="4783690" y="7323667"/>
                </a:cubicBezTo>
                <a:lnTo>
                  <a:pt x="152376" y="7323667"/>
                </a:lnTo>
                <a:cubicBezTo>
                  <a:pt x="68221" y="7323667"/>
                  <a:pt x="0" y="7255445"/>
                  <a:pt x="0" y="7171290"/>
                </a:cubicBezTo>
                <a:lnTo>
                  <a:pt x="0" y="152376"/>
                </a:lnTo>
                <a:cubicBezTo>
                  <a:pt x="0" y="68221"/>
                  <a:pt x="68221" y="0"/>
                  <a:pt x="152376" y="0"/>
                </a:cubicBezTo>
                <a:close/>
              </a:path>
            </a:pathLst>
          </a:custGeom>
          <a:gradFill flip="none" rotWithShape="1">
            <a:gsLst>
              <a:gs pos="0">
                <a:srgbClr val="E59500">
                  <a:alpha val="15000"/>
                </a:srgbClr>
              </a:gs>
              <a:gs pos="100000">
                <a:srgbClr val="1A1D21">
                  <a:alpha val="5000"/>
                </a:srgbClr>
              </a:gs>
            </a:gsLst>
            <a:lin ang="2700000" scaled="1"/>
          </a:gradFill>
          <a:ln w="8467">
            <a:solidFill>
              <a:srgbClr val="E59500">
                <a:alpha val="40000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4400550" y="14160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31" name="Shape 29"/>
          <p:cNvSpPr/>
          <p:nvPr/>
        </p:nvSpPr>
        <p:spPr>
          <a:xfrm>
            <a:off x="4471988" y="1511301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06325" y="104428"/>
                </a:moveTo>
                <a:cubicBezTo>
                  <a:pt x="212378" y="102791"/>
                  <a:pt x="218728" y="105668"/>
                  <a:pt x="221456" y="111274"/>
                </a:cubicBezTo>
                <a:lnTo>
                  <a:pt x="230684" y="129927"/>
                </a:lnTo>
                <a:cubicBezTo>
                  <a:pt x="235793" y="130621"/>
                  <a:pt x="240804" y="132011"/>
                  <a:pt x="245517" y="133945"/>
                </a:cubicBezTo>
                <a:lnTo>
                  <a:pt x="262880" y="122386"/>
                </a:lnTo>
                <a:cubicBezTo>
                  <a:pt x="268089" y="118914"/>
                  <a:pt x="274985" y="119608"/>
                  <a:pt x="279400" y="124023"/>
                </a:cubicBezTo>
                <a:lnTo>
                  <a:pt x="288925" y="133548"/>
                </a:lnTo>
                <a:cubicBezTo>
                  <a:pt x="293340" y="137964"/>
                  <a:pt x="294035" y="144909"/>
                  <a:pt x="290562" y="150068"/>
                </a:cubicBezTo>
                <a:lnTo>
                  <a:pt x="279003" y="167382"/>
                </a:lnTo>
                <a:cubicBezTo>
                  <a:pt x="279946" y="169714"/>
                  <a:pt x="280789" y="172145"/>
                  <a:pt x="281484" y="174675"/>
                </a:cubicBezTo>
                <a:cubicBezTo>
                  <a:pt x="282178" y="177205"/>
                  <a:pt x="282625" y="179685"/>
                  <a:pt x="282972" y="182215"/>
                </a:cubicBezTo>
                <a:lnTo>
                  <a:pt x="301675" y="191443"/>
                </a:lnTo>
                <a:cubicBezTo>
                  <a:pt x="307280" y="194221"/>
                  <a:pt x="310158" y="200571"/>
                  <a:pt x="308521" y="206573"/>
                </a:cubicBezTo>
                <a:lnTo>
                  <a:pt x="305048" y="219571"/>
                </a:lnTo>
                <a:cubicBezTo>
                  <a:pt x="303411" y="225574"/>
                  <a:pt x="297805" y="229642"/>
                  <a:pt x="291554" y="229245"/>
                </a:cubicBezTo>
                <a:lnTo>
                  <a:pt x="270718" y="227905"/>
                </a:lnTo>
                <a:cubicBezTo>
                  <a:pt x="267593" y="231924"/>
                  <a:pt x="263971" y="235645"/>
                  <a:pt x="259854" y="238820"/>
                </a:cubicBezTo>
                <a:lnTo>
                  <a:pt x="261193" y="259606"/>
                </a:lnTo>
                <a:cubicBezTo>
                  <a:pt x="261590" y="265857"/>
                  <a:pt x="257522" y="271512"/>
                  <a:pt x="251520" y="273100"/>
                </a:cubicBezTo>
                <a:lnTo>
                  <a:pt x="238522" y="276572"/>
                </a:lnTo>
                <a:cubicBezTo>
                  <a:pt x="232470" y="278209"/>
                  <a:pt x="226169" y="275332"/>
                  <a:pt x="223391" y="269726"/>
                </a:cubicBezTo>
                <a:lnTo>
                  <a:pt x="214164" y="251073"/>
                </a:lnTo>
                <a:cubicBezTo>
                  <a:pt x="209054" y="250379"/>
                  <a:pt x="204043" y="248989"/>
                  <a:pt x="199330" y="247055"/>
                </a:cubicBezTo>
                <a:lnTo>
                  <a:pt x="181967" y="258614"/>
                </a:lnTo>
                <a:cubicBezTo>
                  <a:pt x="176758" y="262086"/>
                  <a:pt x="169863" y="261392"/>
                  <a:pt x="165447" y="256977"/>
                </a:cubicBezTo>
                <a:lnTo>
                  <a:pt x="155922" y="247452"/>
                </a:lnTo>
                <a:cubicBezTo>
                  <a:pt x="151507" y="243036"/>
                  <a:pt x="150813" y="236141"/>
                  <a:pt x="154285" y="230932"/>
                </a:cubicBezTo>
                <a:lnTo>
                  <a:pt x="165844" y="213568"/>
                </a:lnTo>
                <a:cubicBezTo>
                  <a:pt x="164902" y="211237"/>
                  <a:pt x="164058" y="208806"/>
                  <a:pt x="163364" y="206276"/>
                </a:cubicBezTo>
                <a:cubicBezTo>
                  <a:pt x="162669" y="203746"/>
                  <a:pt x="162223" y="201216"/>
                  <a:pt x="161875" y="198735"/>
                </a:cubicBezTo>
                <a:lnTo>
                  <a:pt x="143173" y="189508"/>
                </a:lnTo>
                <a:cubicBezTo>
                  <a:pt x="137567" y="186730"/>
                  <a:pt x="134739" y="180380"/>
                  <a:pt x="136327" y="174377"/>
                </a:cubicBezTo>
                <a:lnTo>
                  <a:pt x="139799" y="161379"/>
                </a:lnTo>
                <a:cubicBezTo>
                  <a:pt x="141436" y="155377"/>
                  <a:pt x="147042" y="151309"/>
                  <a:pt x="153293" y="151705"/>
                </a:cubicBezTo>
                <a:lnTo>
                  <a:pt x="174079" y="153045"/>
                </a:lnTo>
                <a:cubicBezTo>
                  <a:pt x="177205" y="149027"/>
                  <a:pt x="180826" y="145306"/>
                  <a:pt x="184944" y="142131"/>
                </a:cubicBezTo>
                <a:lnTo>
                  <a:pt x="183604" y="121394"/>
                </a:lnTo>
                <a:cubicBezTo>
                  <a:pt x="183207" y="115143"/>
                  <a:pt x="187275" y="109488"/>
                  <a:pt x="193278" y="107900"/>
                </a:cubicBezTo>
                <a:lnTo>
                  <a:pt x="206276" y="104428"/>
                </a:lnTo>
                <a:close/>
                <a:moveTo>
                  <a:pt x="222448" y="168672"/>
                </a:moveTo>
                <a:cubicBezTo>
                  <a:pt x="210401" y="168686"/>
                  <a:pt x="200631" y="178478"/>
                  <a:pt x="200645" y="190525"/>
                </a:cubicBezTo>
                <a:cubicBezTo>
                  <a:pt x="200659" y="202572"/>
                  <a:pt x="210451" y="212342"/>
                  <a:pt x="222498" y="212328"/>
                </a:cubicBezTo>
                <a:cubicBezTo>
                  <a:pt x="234545" y="212314"/>
                  <a:pt x="244315" y="202522"/>
                  <a:pt x="244301" y="190475"/>
                </a:cubicBezTo>
                <a:cubicBezTo>
                  <a:pt x="244288" y="178428"/>
                  <a:pt x="234496" y="168658"/>
                  <a:pt x="222448" y="168672"/>
                </a:cubicBezTo>
                <a:close/>
                <a:moveTo>
                  <a:pt x="111571" y="-22572"/>
                </a:moveTo>
                <a:lnTo>
                  <a:pt x="124569" y="-19100"/>
                </a:lnTo>
                <a:cubicBezTo>
                  <a:pt x="130572" y="-17462"/>
                  <a:pt x="134640" y="-11807"/>
                  <a:pt x="134243" y="-5606"/>
                </a:cubicBezTo>
                <a:lnTo>
                  <a:pt x="132904" y="15131"/>
                </a:lnTo>
                <a:cubicBezTo>
                  <a:pt x="137021" y="18306"/>
                  <a:pt x="140643" y="21977"/>
                  <a:pt x="143768" y="26045"/>
                </a:cubicBezTo>
                <a:lnTo>
                  <a:pt x="164604" y="24705"/>
                </a:lnTo>
                <a:cubicBezTo>
                  <a:pt x="170805" y="24309"/>
                  <a:pt x="176461" y="28377"/>
                  <a:pt x="178098" y="34379"/>
                </a:cubicBezTo>
                <a:lnTo>
                  <a:pt x="181570" y="47377"/>
                </a:lnTo>
                <a:cubicBezTo>
                  <a:pt x="183158" y="53380"/>
                  <a:pt x="180330" y="59730"/>
                  <a:pt x="174724" y="62508"/>
                </a:cubicBezTo>
                <a:lnTo>
                  <a:pt x="156021" y="71735"/>
                </a:lnTo>
                <a:cubicBezTo>
                  <a:pt x="155674" y="74265"/>
                  <a:pt x="155178" y="76795"/>
                  <a:pt x="154533" y="79276"/>
                </a:cubicBezTo>
                <a:cubicBezTo>
                  <a:pt x="153888" y="81756"/>
                  <a:pt x="152995" y="84237"/>
                  <a:pt x="152053" y="86568"/>
                </a:cubicBezTo>
                <a:lnTo>
                  <a:pt x="163612" y="103932"/>
                </a:lnTo>
                <a:cubicBezTo>
                  <a:pt x="167084" y="109141"/>
                  <a:pt x="166390" y="116036"/>
                  <a:pt x="161975" y="120452"/>
                </a:cubicBezTo>
                <a:lnTo>
                  <a:pt x="152450" y="129977"/>
                </a:lnTo>
                <a:cubicBezTo>
                  <a:pt x="148034" y="134392"/>
                  <a:pt x="141139" y="135086"/>
                  <a:pt x="135930" y="131614"/>
                </a:cubicBezTo>
                <a:lnTo>
                  <a:pt x="118566" y="120055"/>
                </a:lnTo>
                <a:cubicBezTo>
                  <a:pt x="113854" y="121989"/>
                  <a:pt x="108843" y="123379"/>
                  <a:pt x="103733" y="124073"/>
                </a:cubicBezTo>
                <a:lnTo>
                  <a:pt x="94506" y="142726"/>
                </a:lnTo>
                <a:cubicBezTo>
                  <a:pt x="91728" y="148332"/>
                  <a:pt x="85378" y="151160"/>
                  <a:pt x="79375" y="149572"/>
                </a:cubicBezTo>
                <a:lnTo>
                  <a:pt x="66377" y="146100"/>
                </a:lnTo>
                <a:cubicBezTo>
                  <a:pt x="60325" y="144463"/>
                  <a:pt x="56307" y="138807"/>
                  <a:pt x="56704" y="132606"/>
                </a:cubicBezTo>
                <a:lnTo>
                  <a:pt x="58043" y="111820"/>
                </a:lnTo>
                <a:cubicBezTo>
                  <a:pt x="53925" y="108645"/>
                  <a:pt x="50304" y="104973"/>
                  <a:pt x="47179" y="100905"/>
                </a:cubicBezTo>
                <a:lnTo>
                  <a:pt x="26343" y="102245"/>
                </a:lnTo>
                <a:cubicBezTo>
                  <a:pt x="20141" y="102642"/>
                  <a:pt x="14486" y="98574"/>
                  <a:pt x="12849" y="92571"/>
                </a:cubicBezTo>
                <a:lnTo>
                  <a:pt x="9376" y="79573"/>
                </a:lnTo>
                <a:cubicBezTo>
                  <a:pt x="7789" y="73571"/>
                  <a:pt x="10616" y="67221"/>
                  <a:pt x="16222" y="64443"/>
                </a:cubicBezTo>
                <a:lnTo>
                  <a:pt x="34925" y="55215"/>
                </a:lnTo>
                <a:cubicBezTo>
                  <a:pt x="35272" y="52685"/>
                  <a:pt x="35768" y="50205"/>
                  <a:pt x="36413" y="47675"/>
                </a:cubicBezTo>
                <a:cubicBezTo>
                  <a:pt x="37108" y="45145"/>
                  <a:pt x="37902" y="42714"/>
                  <a:pt x="38894" y="40382"/>
                </a:cubicBezTo>
                <a:lnTo>
                  <a:pt x="27335" y="23068"/>
                </a:lnTo>
                <a:cubicBezTo>
                  <a:pt x="23862" y="17859"/>
                  <a:pt x="24557" y="10964"/>
                  <a:pt x="28972" y="6548"/>
                </a:cubicBezTo>
                <a:lnTo>
                  <a:pt x="38497" y="-2977"/>
                </a:lnTo>
                <a:cubicBezTo>
                  <a:pt x="42912" y="-7392"/>
                  <a:pt x="49808" y="-8086"/>
                  <a:pt x="55017" y="-4614"/>
                </a:cubicBezTo>
                <a:lnTo>
                  <a:pt x="72380" y="6945"/>
                </a:lnTo>
                <a:cubicBezTo>
                  <a:pt x="77093" y="5011"/>
                  <a:pt x="82104" y="3621"/>
                  <a:pt x="87213" y="2927"/>
                </a:cubicBezTo>
                <a:lnTo>
                  <a:pt x="96441" y="-15726"/>
                </a:lnTo>
                <a:cubicBezTo>
                  <a:pt x="99219" y="-21332"/>
                  <a:pt x="105519" y="-24160"/>
                  <a:pt x="111571" y="-22572"/>
                </a:cubicBezTo>
                <a:close/>
                <a:moveTo>
                  <a:pt x="95448" y="41672"/>
                </a:moveTo>
                <a:cubicBezTo>
                  <a:pt x="83401" y="41672"/>
                  <a:pt x="73620" y="51453"/>
                  <a:pt x="73620" y="63500"/>
                </a:cubicBezTo>
                <a:cubicBezTo>
                  <a:pt x="73620" y="75547"/>
                  <a:pt x="83401" y="85328"/>
                  <a:pt x="95448" y="85328"/>
                </a:cubicBezTo>
                <a:cubicBezTo>
                  <a:pt x="107496" y="85328"/>
                  <a:pt x="117277" y="75547"/>
                  <a:pt x="117277" y="63500"/>
                </a:cubicBezTo>
                <a:cubicBezTo>
                  <a:pt x="117277" y="51453"/>
                  <a:pt x="107496" y="41672"/>
                  <a:pt x="95448" y="4167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4895850" y="1473201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5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技术特点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4419600" y="1949451"/>
            <a:ext cx="3371850" cy="1695450"/>
          </a:xfrm>
          <a:custGeom>
            <a:avLst/>
            <a:gdLst/>
            <a:ahLst/>
            <a:cxnLst/>
            <a:rect l="l" t="t" r="r" b="b"/>
            <a:pathLst>
              <a:path w="4495800" h="2260600">
                <a:moveTo>
                  <a:pt x="50800" y="0"/>
                </a:moveTo>
                <a:lnTo>
                  <a:pt x="4394209" y="0"/>
                </a:lnTo>
                <a:cubicBezTo>
                  <a:pt x="4450316" y="0"/>
                  <a:pt x="4495800" y="45484"/>
                  <a:pt x="4495800" y="101591"/>
                </a:cubicBezTo>
                <a:lnTo>
                  <a:pt x="4495800" y="2159009"/>
                </a:lnTo>
                <a:cubicBezTo>
                  <a:pt x="4495800" y="2215116"/>
                  <a:pt x="4450316" y="2260600"/>
                  <a:pt x="43942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4419600" y="1949451"/>
            <a:ext cx="38100" cy="169545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4A895"/>
          </a:solidFill>
          <a:ln/>
        </p:spPr>
      </p:sp>
      <p:sp>
        <p:nvSpPr>
          <p:cNvPr id="35" name="Text 33"/>
          <p:cNvSpPr/>
          <p:nvPr/>
        </p:nvSpPr>
        <p:spPr>
          <a:xfrm>
            <a:off x="4591050" y="2101851"/>
            <a:ext cx="3124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200" b="1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实时图数据流处理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4591050" y="2406651"/>
            <a:ext cx="31146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40000"/>
              </a:lnSpc>
            </a:pPr>
            <a:r>
              <a:rPr lang="en-US" sz="105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 </a:t>
            </a:r>
            <a:r>
              <a:rPr lang="en-US" sz="1050" b="1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Neo4j</a:t>
            </a:r>
            <a:r>
              <a:rPr lang="en-US" sz="105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+ </a:t>
            </a:r>
            <a:r>
              <a:rPr lang="en-US" sz="1050" b="1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Apache Kafka</a:t>
            </a:r>
            <a:r>
              <a:rPr lang="en-US" sz="105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实现毫秒级数据流转，确保图谱的实时性与准确性。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4591050" y="3221039"/>
            <a:ext cx="590550" cy="266700"/>
          </a:xfrm>
          <a:custGeom>
            <a:avLst/>
            <a:gdLst/>
            <a:ahLst/>
            <a:cxnLst/>
            <a:rect l="l" t="t" r="r" b="b"/>
            <a:pathLst>
              <a:path w="787400" h="355600">
                <a:moveTo>
                  <a:pt x="50801" y="0"/>
                </a:moveTo>
                <a:lnTo>
                  <a:pt x="736599" y="0"/>
                </a:lnTo>
                <a:cubicBezTo>
                  <a:pt x="764656" y="0"/>
                  <a:pt x="787400" y="22744"/>
                  <a:pt x="787400" y="50801"/>
                </a:cubicBezTo>
                <a:lnTo>
                  <a:pt x="787400" y="304799"/>
                </a:lnTo>
                <a:cubicBezTo>
                  <a:pt x="787400" y="332856"/>
                  <a:pt x="764656" y="355600"/>
                  <a:pt x="736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34A895">
              <a:alpha val="20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4591050" y="3221039"/>
            <a:ext cx="6572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defTabSz="685800">
              <a:lnSpc>
                <a:spcPct val="120000"/>
              </a:lnSpc>
            </a:pPr>
            <a:r>
              <a:rPr lang="en-US" sz="1050" b="1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Neo4j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5254625" y="3221039"/>
            <a:ext cx="571500" cy="266700"/>
          </a:xfrm>
          <a:custGeom>
            <a:avLst/>
            <a:gdLst/>
            <a:ahLst/>
            <a:cxnLst/>
            <a:rect l="l" t="t" r="r" b="b"/>
            <a:pathLst>
              <a:path w="762000" h="355600">
                <a:moveTo>
                  <a:pt x="50801" y="0"/>
                </a:moveTo>
                <a:lnTo>
                  <a:pt x="711199" y="0"/>
                </a:lnTo>
                <a:cubicBezTo>
                  <a:pt x="739256" y="0"/>
                  <a:pt x="762000" y="22744"/>
                  <a:pt x="762000" y="50801"/>
                </a:cubicBezTo>
                <a:lnTo>
                  <a:pt x="762000" y="304799"/>
                </a:lnTo>
                <a:cubicBezTo>
                  <a:pt x="762000" y="332856"/>
                  <a:pt x="739256" y="355600"/>
                  <a:pt x="7111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E59500">
              <a:alpha val="20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5254625" y="3221039"/>
            <a:ext cx="6381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defTabSz="685800">
              <a:lnSpc>
                <a:spcPct val="120000"/>
              </a:lnSpc>
            </a:pPr>
            <a:r>
              <a:rPr lang="en-US" sz="1050" b="1" dirty="0">
                <a:solidFill>
                  <a:srgbClr val="E595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Kafka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4419600" y="3792539"/>
            <a:ext cx="3371850" cy="1695450"/>
          </a:xfrm>
          <a:custGeom>
            <a:avLst/>
            <a:gdLst/>
            <a:ahLst/>
            <a:cxnLst/>
            <a:rect l="l" t="t" r="r" b="b"/>
            <a:pathLst>
              <a:path w="4495800" h="2260600">
                <a:moveTo>
                  <a:pt x="50800" y="0"/>
                </a:moveTo>
                <a:lnTo>
                  <a:pt x="4394209" y="0"/>
                </a:lnTo>
                <a:cubicBezTo>
                  <a:pt x="4450316" y="0"/>
                  <a:pt x="4495800" y="45484"/>
                  <a:pt x="4495800" y="101591"/>
                </a:cubicBezTo>
                <a:lnTo>
                  <a:pt x="4495800" y="2159009"/>
                </a:lnTo>
                <a:cubicBezTo>
                  <a:pt x="4495800" y="2215116"/>
                  <a:pt x="4450316" y="2260600"/>
                  <a:pt x="4394209" y="2260600"/>
                </a:cubicBez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4419600" y="3792539"/>
            <a:ext cx="38100" cy="1695450"/>
          </a:xfrm>
          <a:custGeom>
            <a:avLst/>
            <a:gdLst/>
            <a:ahLst/>
            <a:cxnLst/>
            <a:rect l="l" t="t" r="r" b="b"/>
            <a:pathLst>
              <a:path w="50800" h="2260600">
                <a:moveTo>
                  <a:pt x="50800" y="0"/>
                </a:moveTo>
                <a:lnTo>
                  <a:pt x="50800" y="0"/>
                </a:lnTo>
                <a:lnTo>
                  <a:pt x="50800" y="2260600"/>
                </a:lnTo>
                <a:lnTo>
                  <a:pt x="50800" y="2260600"/>
                </a:lnTo>
                <a:cubicBezTo>
                  <a:pt x="22763" y="2260600"/>
                  <a:pt x="0" y="2237837"/>
                  <a:pt x="0" y="220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43" name="Text 41"/>
          <p:cNvSpPr/>
          <p:nvPr/>
        </p:nvSpPr>
        <p:spPr>
          <a:xfrm>
            <a:off x="4591050" y="3944939"/>
            <a:ext cx="3124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200" b="1" dirty="0">
                <a:solidFill>
                  <a:srgbClr val="E595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图神经网络(GNN)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4591050" y="4249739"/>
            <a:ext cx="31146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40000"/>
              </a:lnSpc>
            </a:pPr>
            <a:r>
              <a:rPr lang="en-US" sz="105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引入 </a:t>
            </a:r>
            <a:r>
              <a:rPr lang="en-US" sz="1050" b="1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GNN</a:t>
            </a:r>
            <a:r>
              <a:rPr lang="en-US" sz="105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进行关系预测与异常检测，有效识别刷单等欺诈行为，保障平台安全。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4591050" y="5064126"/>
            <a:ext cx="523875" cy="266700"/>
          </a:xfrm>
          <a:custGeom>
            <a:avLst/>
            <a:gdLst/>
            <a:ahLst/>
            <a:cxnLst/>
            <a:rect l="l" t="t" r="r" b="b"/>
            <a:pathLst>
              <a:path w="698500" h="355600">
                <a:moveTo>
                  <a:pt x="50801" y="0"/>
                </a:moveTo>
                <a:lnTo>
                  <a:pt x="647699" y="0"/>
                </a:lnTo>
                <a:cubicBezTo>
                  <a:pt x="675756" y="0"/>
                  <a:pt x="698500" y="22744"/>
                  <a:pt x="698500" y="50801"/>
                </a:cubicBezTo>
                <a:lnTo>
                  <a:pt x="698500" y="304799"/>
                </a:lnTo>
                <a:cubicBezTo>
                  <a:pt x="698500" y="332856"/>
                  <a:pt x="675756" y="355600"/>
                  <a:pt x="6476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E59500">
              <a:alpha val="20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4591050" y="5064126"/>
            <a:ext cx="5905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defTabSz="685800">
              <a:lnSpc>
                <a:spcPct val="120000"/>
              </a:lnSpc>
            </a:pPr>
            <a:r>
              <a:rPr lang="en-US" sz="1050" b="1" dirty="0">
                <a:solidFill>
                  <a:srgbClr val="E595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GNN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5188248" y="5064126"/>
            <a:ext cx="981075" cy="266700"/>
          </a:xfrm>
          <a:custGeom>
            <a:avLst/>
            <a:gdLst/>
            <a:ahLst/>
            <a:cxnLst/>
            <a:rect l="l" t="t" r="r" b="b"/>
            <a:pathLst>
              <a:path w="1308100" h="355600">
                <a:moveTo>
                  <a:pt x="50801" y="0"/>
                </a:moveTo>
                <a:lnTo>
                  <a:pt x="1257299" y="0"/>
                </a:lnTo>
                <a:cubicBezTo>
                  <a:pt x="1285356" y="0"/>
                  <a:pt x="1308100" y="22744"/>
                  <a:pt x="1308100" y="50801"/>
                </a:cubicBezTo>
                <a:lnTo>
                  <a:pt x="1308100" y="304799"/>
                </a:lnTo>
                <a:cubicBezTo>
                  <a:pt x="1308100" y="332856"/>
                  <a:pt x="1285356" y="355600"/>
                  <a:pt x="12572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F6D7A">
              <a:alpha val="20000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5188248" y="5064126"/>
            <a:ext cx="10477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defTabSz="685800">
              <a:lnSpc>
                <a:spcPct val="120000"/>
              </a:lnSpc>
            </a:pPr>
            <a:r>
              <a:rPr lang="en-US" sz="1050" b="1" dirty="0">
                <a:solidFill>
                  <a:srgbClr val="4F6D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Detection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4403725" y="5638801"/>
            <a:ext cx="3387725" cy="958850"/>
          </a:xfrm>
          <a:custGeom>
            <a:avLst/>
            <a:gdLst/>
            <a:ahLst/>
            <a:cxnLst/>
            <a:rect l="l" t="t" r="r" b="b"/>
            <a:pathLst>
              <a:path w="4516967" h="1278467">
                <a:moveTo>
                  <a:pt x="101600" y="0"/>
                </a:moveTo>
                <a:lnTo>
                  <a:pt x="4415367" y="0"/>
                </a:lnTo>
                <a:cubicBezTo>
                  <a:pt x="4471479" y="0"/>
                  <a:pt x="4516967" y="45488"/>
                  <a:pt x="4516967" y="101600"/>
                </a:cubicBezTo>
                <a:lnTo>
                  <a:pt x="4516967" y="1176867"/>
                </a:lnTo>
                <a:cubicBezTo>
                  <a:pt x="4516967" y="1232979"/>
                  <a:pt x="4471479" y="1278467"/>
                  <a:pt x="4415367" y="1278467"/>
                </a:cubicBezTo>
                <a:lnTo>
                  <a:pt x="101600" y="1278467"/>
                </a:lnTo>
                <a:cubicBezTo>
                  <a:pt x="45488" y="1278467"/>
                  <a:pt x="0" y="1232979"/>
                  <a:pt x="0" y="1176867"/>
                </a:cubicBezTo>
                <a:lnTo>
                  <a:pt x="0" y="101600"/>
                </a:lnTo>
                <a:cubicBezTo>
                  <a:pt x="0" y="45488"/>
                  <a:pt x="45488" y="0"/>
                  <a:pt x="1016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4A895">
                  <a:alpha val="20000"/>
                </a:srgbClr>
              </a:gs>
              <a:gs pos="100000">
                <a:srgbClr val="E59500">
                  <a:alpha val="20000"/>
                </a:srgbClr>
              </a:gs>
            </a:gsLst>
            <a:lin ang="0" scaled="1"/>
          </a:gradFill>
          <a:ln w="8467">
            <a:solidFill>
              <a:srgbClr val="34A895">
                <a:alpha val="30196"/>
              </a:srgbClr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4487863" y="5756276"/>
            <a:ext cx="3219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>
              <a:lnSpc>
                <a:spcPct val="120000"/>
              </a:lnSpc>
            </a:pPr>
            <a:r>
              <a:rPr lang="en-US" sz="1050" b="1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实时响应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4449763" y="5984876"/>
            <a:ext cx="32956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/>
            <a:r>
              <a:rPr lang="en-US" sz="225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&lt;100ms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4492625" y="6327776"/>
            <a:ext cx="3209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>
              <a:lnSpc>
                <a:spcPct val="110000"/>
              </a:lnSpc>
            </a:pPr>
            <a:r>
              <a:rPr lang="en-US" sz="900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数据流处理延迟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3" name="Shape 51"/>
          <p:cNvSpPr/>
          <p:nvPr/>
        </p:nvSpPr>
        <p:spPr>
          <a:xfrm>
            <a:off x="8105776" y="1260475"/>
            <a:ext cx="3702050" cy="3082925"/>
          </a:xfrm>
          <a:custGeom>
            <a:avLst/>
            <a:gdLst/>
            <a:ahLst/>
            <a:cxnLst/>
            <a:rect l="l" t="t" r="r" b="b"/>
            <a:pathLst>
              <a:path w="4936067" h="4110567">
                <a:moveTo>
                  <a:pt x="152420" y="0"/>
                </a:moveTo>
                <a:lnTo>
                  <a:pt x="4783647" y="0"/>
                </a:lnTo>
                <a:cubicBezTo>
                  <a:pt x="4867826" y="0"/>
                  <a:pt x="4936067" y="68241"/>
                  <a:pt x="4936067" y="152420"/>
                </a:cubicBezTo>
                <a:lnTo>
                  <a:pt x="4936067" y="3958147"/>
                </a:lnTo>
                <a:cubicBezTo>
                  <a:pt x="4936067" y="4042326"/>
                  <a:pt x="4867826" y="4110567"/>
                  <a:pt x="4783647" y="4110567"/>
                </a:cubicBezTo>
                <a:lnTo>
                  <a:pt x="152420" y="4110567"/>
                </a:lnTo>
                <a:cubicBezTo>
                  <a:pt x="68241" y="4110567"/>
                  <a:pt x="0" y="4042326"/>
                  <a:pt x="0" y="3958147"/>
                </a:cubicBezTo>
                <a:lnTo>
                  <a:pt x="0" y="152420"/>
                </a:lnTo>
                <a:cubicBezTo>
                  <a:pt x="0" y="68297"/>
                  <a:pt x="68297" y="0"/>
                  <a:pt x="152420" y="0"/>
                </a:cubicBezTo>
                <a:close/>
              </a:path>
            </a:pathLst>
          </a:custGeom>
          <a:gradFill flip="none" rotWithShape="1">
            <a:gsLst>
              <a:gs pos="0">
                <a:srgbClr val="4F6D7A">
                  <a:alpha val="15000"/>
                </a:srgbClr>
              </a:gs>
              <a:gs pos="100000">
                <a:srgbClr val="1A1D21">
                  <a:alpha val="5000"/>
                </a:srgbClr>
              </a:gs>
            </a:gsLst>
            <a:lin ang="2700000" scaled="1"/>
          </a:gradFill>
          <a:ln w="8467">
            <a:solidFill>
              <a:srgbClr val="4F6D7A">
                <a:alpha val="40000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8261351" y="14160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55" name="Shape 53"/>
          <p:cNvSpPr/>
          <p:nvPr/>
        </p:nvSpPr>
        <p:spPr>
          <a:xfrm>
            <a:off x="8344694" y="1511301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33400" y="42267"/>
                </a:moveTo>
                <a:lnTo>
                  <a:pt x="75555" y="106561"/>
                </a:lnTo>
                <a:cubicBezTo>
                  <a:pt x="73273" y="109091"/>
                  <a:pt x="73372" y="113010"/>
                  <a:pt x="75803" y="115441"/>
                </a:cubicBezTo>
                <a:cubicBezTo>
                  <a:pt x="90934" y="130572"/>
                  <a:pt x="115491" y="130572"/>
                  <a:pt x="130621" y="115441"/>
                </a:cubicBezTo>
                <a:lnTo>
                  <a:pt x="146397" y="99665"/>
                </a:lnTo>
                <a:cubicBezTo>
                  <a:pt x="148481" y="97582"/>
                  <a:pt x="151110" y="96441"/>
                  <a:pt x="153789" y="96242"/>
                </a:cubicBezTo>
                <a:cubicBezTo>
                  <a:pt x="157163" y="95945"/>
                  <a:pt x="160635" y="97086"/>
                  <a:pt x="163215" y="99665"/>
                </a:cubicBezTo>
                <a:lnTo>
                  <a:pt x="250825" y="186531"/>
                </a:lnTo>
                <a:lnTo>
                  <a:pt x="285750" y="158750"/>
                </a:lnTo>
                <a:lnTo>
                  <a:pt x="285750" y="15875"/>
                </a:lnTo>
                <a:lnTo>
                  <a:pt x="230188" y="47625"/>
                </a:lnTo>
                <a:lnTo>
                  <a:pt x="218380" y="39737"/>
                </a:lnTo>
                <a:cubicBezTo>
                  <a:pt x="210542" y="34528"/>
                  <a:pt x="201364" y="31750"/>
                  <a:pt x="191939" y="31750"/>
                </a:cubicBezTo>
                <a:lnTo>
                  <a:pt x="157014" y="31750"/>
                </a:lnTo>
                <a:cubicBezTo>
                  <a:pt x="156468" y="31750"/>
                  <a:pt x="155873" y="31750"/>
                  <a:pt x="155327" y="31800"/>
                </a:cubicBezTo>
                <a:cubicBezTo>
                  <a:pt x="146943" y="32246"/>
                  <a:pt x="139055" y="36016"/>
                  <a:pt x="133400" y="42267"/>
                </a:cubicBezTo>
                <a:close/>
                <a:moveTo>
                  <a:pt x="57845" y="90636"/>
                </a:moveTo>
                <a:lnTo>
                  <a:pt x="110827" y="31750"/>
                </a:lnTo>
                <a:lnTo>
                  <a:pt x="91182" y="31750"/>
                </a:lnTo>
                <a:cubicBezTo>
                  <a:pt x="78532" y="31750"/>
                  <a:pt x="66427" y="36761"/>
                  <a:pt x="57497" y="45690"/>
                </a:cubicBezTo>
                <a:lnTo>
                  <a:pt x="55563" y="47625"/>
                </a:lnTo>
                <a:lnTo>
                  <a:pt x="0" y="15875"/>
                </a:lnTo>
                <a:lnTo>
                  <a:pt x="0" y="158750"/>
                </a:lnTo>
                <a:lnTo>
                  <a:pt x="77589" y="223391"/>
                </a:lnTo>
                <a:cubicBezTo>
                  <a:pt x="88999" y="232916"/>
                  <a:pt x="103386" y="238125"/>
                  <a:pt x="118219" y="238125"/>
                </a:cubicBezTo>
                <a:lnTo>
                  <a:pt x="126008" y="238125"/>
                </a:lnTo>
                <a:lnTo>
                  <a:pt x="122535" y="234652"/>
                </a:lnTo>
                <a:cubicBezTo>
                  <a:pt x="117872" y="229989"/>
                  <a:pt x="117872" y="222448"/>
                  <a:pt x="122535" y="217835"/>
                </a:cubicBezTo>
                <a:cubicBezTo>
                  <a:pt x="127198" y="213221"/>
                  <a:pt x="134739" y="213171"/>
                  <a:pt x="139353" y="217835"/>
                </a:cubicBezTo>
                <a:lnTo>
                  <a:pt x="159693" y="238175"/>
                </a:lnTo>
                <a:lnTo>
                  <a:pt x="164157" y="238175"/>
                </a:lnTo>
                <a:cubicBezTo>
                  <a:pt x="173633" y="238175"/>
                  <a:pt x="182910" y="236041"/>
                  <a:pt x="191343" y="232073"/>
                </a:cubicBezTo>
                <a:lnTo>
                  <a:pt x="178098" y="218777"/>
                </a:lnTo>
                <a:cubicBezTo>
                  <a:pt x="173434" y="214114"/>
                  <a:pt x="173434" y="206573"/>
                  <a:pt x="178098" y="201960"/>
                </a:cubicBezTo>
                <a:cubicBezTo>
                  <a:pt x="182761" y="197346"/>
                  <a:pt x="190302" y="197296"/>
                  <a:pt x="194915" y="201960"/>
                </a:cubicBezTo>
                <a:lnTo>
                  <a:pt x="210790" y="217835"/>
                </a:lnTo>
                <a:lnTo>
                  <a:pt x="219472" y="209153"/>
                </a:lnTo>
                <a:cubicBezTo>
                  <a:pt x="223887" y="204738"/>
                  <a:pt x="225177" y="198338"/>
                  <a:pt x="223242" y="192732"/>
                </a:cubicBezTo>
                <a:lnTo>
                  <a:pt x="154831" y="124867"/>
                </a:lnTo>
                <a:lnTo>
                  <a:pt x="147439" y="132259"/>
                </a:lnTo>
                <a:cubicBezTo>
                  <a:pt x="122982" y="156716"/>
                  <a:pt x="83393" y="156716"/>
                  <a:pt x="58936" y="132259"/>
                </a:cubicBezTo>
                <a:cubicBezTo>
                  <a:pt x="47526" y="120848"/>
                  <a:pt x="47079" y="102543"/>
                  <a:pt x="57845" y="9058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6" name="Text 54"/>
          <p:cNvSpPr/>
          <p:nvPr/>
        </p:nvSpPr>
        <p:spPr>
          <a:xfrm>
            <a:off x="8756651" y="1473201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5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开放生态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7" name="Shape 55"/>
          <p:cNvSpPr/>
          <p:nvPr/>
        </p:nvSpPr>
        <p:spPr>
          <a:xfrm>
            <a:off x="8280401" y="1949451"/>
            <a:ext cx="3371850" cy="1047750"/>
          </a:xfrm>
          <a:custGeom>
            <a:avLst/>
            <a:gdLst/>
            <a:ahLst/>
            <a:cxnLst/>
            <a:rect l="l" t="t" r="r" b="b"/>
            <a:pathLst>
              <a:path w="4495800" h="1397000">
                <a:moveTo>
                  <a:pt x="50800" y="0"/>
                </a:moveTo>
                <a:lnTo>
                  <a:pt x="4394196" y="0"/>
                </a:lnTo>
                <a:cubicBezTo>
                  <a:pt x="4450310" y="0"/>
                  <a:pt x="4495800" y="45490"/>
                  <a:pt x="4495800" y="101604"/>
                </a:cubicBezTo>
                <a:lnTo>
                  <a:pt x="4495800" y="1295396"/>
                </a:lnTo>
                <a:cubicBezTo>
                  <a:pt x="4495800" y="1351510"/>
                  <a:pt x="4450310" y="1397000"/>
                  <a:pt x="4394196" y="1397000"/>
                </a:cubicBezTo>
                <a:lnTo>
                  <a:pt x="50800" y="1397000"/>
                </a:lnTo>
                <a:cubicBezTo>
                  <a:pt x="22744" y="1397000"/>
                  <a:pt x="0" y="1374256"/>
                  <a:pt x="0" y="1346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58" name="Shape 56"/>
          <p:cNvSpPr/>
          <p:nvPr/>
        </p:nvSpPr>
        <p:spPr>
          <a:xfrm>
            <a:off x="8280401" y="1949451"/>
            <a:ext cx="38100" cy="1047750"/>
          </a:xfrm>
          <a:custGeom>
            <a:avLst/>
            <a:gdLst/>
            <a:ahLst/>
            <a:cxnLst/>
            <a:rect l="l" t="t" r="r" b="b"/>
            <a:pathLst>
              <a:path w="50800" h="1397000">
                <a:moveTo>
                  <a:pt x="50800" y="0"/>
                </a:moveTo>
                <a:lnTo>
                  <a:pt x="50800" y="0"/>
                </a:lnTo>
                <a:lnTo>
                  <a:pt x="50800" y="1397000"/>
                </a:lnTo>
                <a:lnTo>
                  <a:pt x="50800" y="1397000"/>
                </a:lnTo>
                <a:cubicBezTo>
                  <a:pt x="22763" y="1397000"/>
                  <a:pt x="0" y="1374237"/>
                  <a:pt x="0" y="1346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4A895"/>
          </a:solidFill>
          <a:ln/>
        </p:spPr>
      </p:sp>
      <p:sp>
        <p:nvSpPr>
          <p:cNvPr id="59" name="Text 57"/>
          <p:cNvSpPr/>
          <p:nvPr/>
        </p:nvSpPr>
        <p:spPr>
          <a:xfrm>
            <a:off x="8451851" y="2101851"/>
            <a:ext cx="3124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200" b="1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合作伙伴赋能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0" name="Text 58"/>
          <p:cNvSpPr/>
          <p:nvPr/>
        </p:nvSpPr>
        <p:spPr>
          <a:xfrm>
            <a:off x="8451851" y="2406651"/>
            <a:ext cx="31146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40000"/>
              </a:lnSpc>
            </a:pPr>
            <a:r>
              <a:rPr lang="en-US" sz="105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向合作伙伴开放部分知识图谱能力，提供数据洞察、用户画像、市场趋势等API服务。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1" name="Shape 59"/>
          <p:cNvSpPr/>
          <p:nvPr/>
        </p:nvSpPr>
        <p:spPr>
          <a:xfrm>
            <a:off x="8280401" y="3144839"/>
            <a:ext cx="3371850" cy="1047750"/>
          </a:xfrm>
          <a:custGeom>
            <a:avLst/>
            <a:gdLst/>
            <a:ahLst/>
            <a:cxnLst/>
            <a:rect l="l" t="t" r="r" b="b"/>
            <a:pathLst>
              <a:path w="4495800" h="1397000">
                <a:moveTo>
                  <a:pt x="50800" y="0"/>
                </a:moveTo>
                <a:lnTo>
                  <a:pt x="4394196" y="0"/>
                </a:lnTo>
                <a:cubicBezTo>
                  <a:pt x="4450310" y="0"/>
                  <a:pt x="4495800" y="45490"/>
                  <a:pt x="4495800" y="101604"/>
                </a:cubicBezTo>
                <a:lnTo>
                  <a:pt x="4495800" y="1295396"/>
                </a:lnTo>
                <a:cubicBezTo>
                  <a:pt x="4495800" y="1351510"/>
                  <a:pt x="4450310" y="1397000"/>
                  <a:pt x="4394196" y="1397000"/>
                </a:cubicBezTo>
                <a:lnTo>
                  <a:pt x="50800" y="1397000"/>
                </a:lnTo>
                <a:cubicBezTo>
                  <a:pt x="22744" y="1397000"/>
                  <a:pt x="0" y="1374256"/>
                  <a:pt x="0" y="1346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62" name="Shape 60"/>
          <p:cNvSpPr/>
          <p:nvPr/>
        </p:nvSpPr>
        <p:spPr>
          <a:xfrm>
            <a:off x="8280401" y="3144839"/>
            <a:ext cx="38100" cy="1047750"/>
          </a:xfrm>
          <a:custGeom>
            <a:avLst/>
            <a:gdLst/>
            <a:ahLst/>
            <a:cxnLst/>
            <a:rect l="l" t="t" r="r" b="b"/>
            <a:pathLst>
              <a:path w="50800" h="1397000">
                <a:moveTo>
                  <a:pt x="50800" y="0"/>
                </a:moveTo>
                <a:lnTo>
                  <a:pt x="50800" y="0"/>
                </a:lnTo>
                <a:lnTo>
                  <a:pt x="50800" y="1397000"/>
                </a:lnTo>
                <a:lnTo>
                  <a:pt x="50800" y="1397000"/>
                </a:lnTo>
                <a:cubicBezTo>
                  <a:pt x="22763" y="1397000"/>
                  <a:pt x="0" y="1374237"/>
                  <a:pt x="0" y="1346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63" name="Text 61"/>
          <p:cNvSpPr/>
          <p:nvPr/>
        </p:nvSpPr>
        <p:spPr>
          <a:xfrm>
            <a:off x="8451851" y="3297239"/>
            <a:ext cx="3124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200" b="1" dirty="0">
                <a:solidFill>
                  <a:srgbClr val="E595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中小商家支持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4" name="Text 62"/>
          <p:cNvSpPr/>
          <p:nvPr/>
        </p:nvSpPr>
        <p:spPr>
          <a:xfrm>
            <a:off x="8451851" y="3602039"/>
            <a:ext cx="31146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40000"/>
              </a:lnSpc>
            </a:pPr>
            <a:r>
              <a:rPr lang="en-US" sz="105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助力中小商家数字化运营，提供智能选址、菜品优化、营销策略等一站式解决方案。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5" name="Shape 63"/>
          <p:cNvSpPr/>
          <p:nvPr/>
        </p:nvSpPr>
        <p:spPr>
          <a:xfrm>
            <a:off x="8105776" y="4502152"/>
            <a:ext cx="3702050" cy="2254250"/>
          </a:xfrm>
          <a:custGeom>
            <a:avLst/>
            <a:gdLst/>
            <a:ahLst/>
            <a:cxnLst/>
            <a:rect l="l" t="t" r="r" b="b"/>
            <a:pathLst>
              <a:path w="4936067" h="3005667">
                <a:moveTo>
                  <a:pt x="152387" y="0"/>
                </a:moveTo>
                <a:lnTo>
                  <a:pt x="4783679" y="0"/>
                </a:lnTo>
                <a:cubicBezTo>
                  <a:pt x="4867841" y="0"/>
                  <a:pt x="4936067" y="68226"/>
                  <a:pt x="4936067" y="152387"/>
                </a:cubicBezTo>
                <a:lnTo>
                  <a:pt x="4936067" y="2853279"/>
                </a:lnTo>
                <a:cubicBezTo>
                  <a:pt x="4936067" y="2937441"/>
                  <a:pt x="4867841" y="3005667"/>
                  <a:pt x="4783679" y="3005667"/>
                </a:cubicBezTo>
                <a:lnTo>
                  <a:pt x="152387" y="3005667"/>
                </a:lnTo>
                <a:cubicBezTo>
                  <a:pt x="68282" y="3005667"/>
                  <a:pt x="0" y="2937384"/>
                  <a:pt x="0" y="2853279"/>
                </a:cubicBezTo>
                <a:lnTo>
                  <a:pt x="0" y="152387"/>
                </a:lnTo>
                <a:cubicBezTo>
                  <a:pt x="0" y="68282"/>
                  <a:pt x="68282" y="0"/>
                  <a:pt x="152387" y="0"/>
                </a:cubicBezTo>
                <a:close/>
              </a:path>
            </a:pathLst>
          </a:custGeom>
          <a:gradFill flip="none" rotWithShape="1">
            <a:gsLst>
              <a:gs pos="0">
                <a:srgbClr val="34A895">
                  <a:alpha val="10000"/>
                </a:srgbClr>
              </a:gs>
              <a:gs pos="100000">
                <a:srgbClr val="1A1D21">
                  <a:alpha val="5000"/>
                </a:srgbClr>
              </a:gs>
            </a:gsLst>
            <a:lin ang="2700000" scaled="1"/>
          </a:gradFill>
          <a:ln w="8467">
            <a:solidFill>
              <a:srgbClr val="34A895">
                <a:alpha val="30196"/>
              </a:srgbClr>
            </a:solidFill>
            <a:prstDash val="solid"/>
          </a:ln>
        </p:spPr>
      </p:sp>
      <p:sp>
        <p:nvSpPr>
          <p:cNvPr id="66" name="Text 64"/>
          <p:cNvSpPr/>
          <p:nvPr/>
        </p:nvSpPr>
        <p:spPr>
          <a:xfrm>
            <a:off x="8223251" y="4619625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2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架构层次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67" name="Image 0" descr="https://kimi-img.moonshot.cn/pub/slides/26-01-04-11:16:01-d5ctmsbfoslgrskkpog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23251" y="4924425"/>
            <a:ext cx="3467100" cy="17145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0f5acab3803efce840ad14409e81dfa68f5f90c6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821" b="82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34A895">
                  <a:alpha val="1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495300"/>
            <a:ext cx="57150" cy="381000"/>
          </a:xfrm>
          <a:custGeom>
            <a:avLst/>
            <a:gdLst/>
            <a:ahLst/>
            <a:cxnLst/>
            <a:rect l="l" t="t" r="r" b="b"/>
            <a:pathLst>
              <a:path w="76200" h="5080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469900"/>
                </a:lnTo>
                <a:cubicBezTo>
                  <a:pt x="76200" y="490928"/>
                  <a:pt x="59128" y="508000"/>
                  <a:pt x="38100" y="508000"/>
                </a:cubicBezTo>
                <a:lnTo>
                  <a:pt x="38100" y="508000"/>
                </a:lnTo>
                <a:cubicBezTo>
                  <a:pt x="17072" y="508000"/>
                  <a:pt x="0" y="490928"/>
                  <a:pt x="0" y="469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4A895"/>
              </a:gs>
              <a:gs pos="0">
                <a:srgbClr val="FFFFFF"/>
              </a:gs>
              <a:gs pos="100000">
                <a:srgbClr val="E59500"/>
              </a:gs>
            </a:gsLst>
            <a:lin ang="5400000" scaled="1"/>
          </a:gradFill>
          <a:ln/>
        </p:spPr>
      </p:sp>
      <p:sp>
        <p:nvSpPr>
          <p:cNvPr id="5" name="Text 2"/>
          <p:cNvSpPr/>
          <p:nvPr/>
        </p:nvSpPr>
        <p:spPr>
          <a:xfrm>
            <a:off x="552450" y="381000"/>
            <a:ext cx="521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050" b="1" kern="0" spc="53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ACHIEVEMENTS &amp; FUTURE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" name="Text 3"/>
          <p:cNvSpPr/>
          <p:nvPr/>
        </p:nvSpPr>
        <p:spPr>
          <a:xfrm>
            <a:off x="552450" y="609600"/>
            <a:ext cx="53149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90000"/>
              </a:lnSpc>
            </a:pPr>
            <a:r>
              <a:rPr lang="en-US" sz="27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美团大脑的成就、挑战与未来展望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84175" y="1298575"/>
            <a:ext cx="5635625" cy="2520950"/>
          </a:xfrm>
          <a:custGeom>
            <a:avLst/>
            <a:gdLst/>
            <a:ahLst/>
            <a:cxnLst/>
            <a:rect l="l" t="t" r="r" b="b"/>
            <a:pathLst>
              <a:path w="7514167" h="3361267">
                <a:moveTo>
                  <a:pt x="152400" y="0"/>
                </a:moveTo>
                <a:lnTo>
                  <a:pt x="7361767" y="0"/>
                </a:lnTo>
                <a:cubicBezTo>
                  <a:pt x="7445935" y="0"/>
                  <a:pt x="7514167" y="68232"/>
                  <a:pt x="7514167" y="152400"/>
                </a:cubicBezTo>
                <a:lnTo>
                  <a:pt x="7514167" y="3208867"/>
                </a:lnTo>
                <a:cubicBezTo>
                  <a:pt x="7514167" y="3293035"/>
                  <a:pt x="7445935" y="3361267"/>
                  <a:pt x="7361767" y="3361267"/>
                </a:cubicBezTo>
                <a:lnTo>
                  <a:pt x="152400" y="3361267"/>
                </a:lnTo>
                <a:cubicBezTo>
                  <a:pt x="68232" y="3361267"/>
                  <a:pt x="0" y="3293035"/>
                  <a:pt x="0" y="3208867"/>
                </a:cubicBezTo>
                <a:lnTo>
                  <a:pt x="0" y="152400"/>
                </a:lnTo>
                <a:cubicBezTo>
                  <a:pt x="0" y="68232"/>
                  <a:pt x="68232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4A895">
                  <a:alpha val="15000"/>
                </a:srgbClr>
              </a:gs>
              <a:gs pos="100000">
                <a:srgbClr val="1A1D21">
                  <a:alpha val="5000"/>
                </a:srgbClr>
              </a:gs>
            </a:gsLst>
            <a:lin ang="2700000" scaled="1"/>
          </a:gradFill>
          <a:ln w="8467">
            <a:solidFill>
              <a:srgbClr val="34A895">
                <a:alpha val="40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39750" y="14541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4A895"/>
          </a:solidFill>
          <a:ln/>
        </p:spPr>
      </p:sp>
      <p:sp>
        <p:nvSpPr>
          <p:cNvPr id="9" name="Shape 6"/>
          <p:cNvSpPr/>
          <p:nvPr/>
        </p:nvSpPr>
        <p:spPr>
          <a:xfrm>
            <a:off x="635000" y="154940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71586" y="0"/>
                </a:moveTo>
                <a:lnTo>
                  <a:pt x="182711" y="0"/>
                </a:lnTo>
                <a:cubicBezTo>
                  <a:pt x="195858" y="0"/>
                  <a:pt x="206573" y="10815"/>
                  <a:pt x="206077" y="23912"/>
                </a:cubicBezTo>
                <a:cubicBezTo>
                  <a:pt x="205978" y="26541"/>
                  <a:pt x="205879" y="29170"/>
                  <a:pt x="205730" y="31750"/>
                </a:cubicBezTo>
                <a:lnTo>
                  <a:pt x="230336" y="31750"/>
                </a:lnTo>
                <a:cubicBezTo>
                  <a:pt x="243284" y="31750"/>
                  <a:pt x="254695" y="42466"/>
                  <a:pt x="253702" y="56455"/>
                </a:cubicBezTo>
                <a:cubicBezTo>
                  <a:pt x="249982" y="107900"/>
                  <a:pt x="223689" y="136178"/>
                  <a:pt x="195163" y="150961"/>
                </a:cubicBezTo>
                <a:cubicBezTo>
                  <a:pt x="187325" y="155029"/>
                  <a:pt x="179338" y="158055"/>
                  <a:pt x="171748" y="160288"/>
                </a:cubicBezTo>
                <a:cubicBezTo>
                  <a:pt x="161727" y="174476"/>
                  <a:pt x="151309" y="181967"/>
                  <a:pt x="143024" y="185986"/>
                </a:cubicBezTo>
                <a:lnTo>
                  <a:pt x="143024" y="222250"/>
                </a:lnTo>
                <a:lnTo>
                  <a:pt x="174774" y="222250"/>
                </a:lnTo>
                <a:cubicBezTo>
                  <a:pt x="183555" y="222250"/>
                  <a:pt x="190649" y="229344"/>
                  <a:pt x="190649" y="238125"/>
                </a:cubicBezTo>
                <a:cubicBezTo>
                  <a:pt x="190649" y="246906"/>
                  <a:pt x="183555" y="254000"/>
                  <a:pt x="174774" y="254000"/>
                </a:cubicBezTo>
                <a:lnTo>
                  <a:pt x="79524" y="254000"/>
                </a:lnTo>
                <a:cubicBezTo>
                  <a:pt x="70743" y="254000"/>
                  <a:pt x="63649" y="246906"/>
                  <a:pt x="63649" y="238125"/>
                </a:cubicBezTo>
                <a:cubicBezTo>
                  <a:pt x="63649" y="229344"/>
                  <a:pt x="70743" y="222250"/>
                  <a:pt x="79524" y="222250"/>
                </a:cubicBezTo>
                <a:lnTo>
                  <a:pt x="111274" y="222250"/>
                </a:lnTo>
                <a:lnTo>
                  <a:pt x="111274" y="185986"/>
                </a:lnTo>
                <a:cubicBezTo>
                  <a:pt x="103336" y="182166"/>
                  <a:pt x="93464" y="175071"/>
                  <a:pt x="83840" y="162024"/>
                </a:cubicBezTo>
                <a:cubicBezTo>
                  <a:pt x="74712" y="159643"/>
                  <a:pt x="64790" y="156021"/>
                  <a:pt x="55116" y="150564"/>
                </a:cubicBezTo>
                <a:cubicBezTo>
                  <a:pt x="28277" y="135533"/>
                  <a:pt x="4068" y="107206"/>
                  <a:pt x="595" y="56356"/>
                </a:cubicBezTo>
                <a:cubicBezTo>
                  <a:pt x="-347" y="42416"/>
                  <a:pt x="11013" y="31700"/>
                  <a:pt x="23961" y="31700"/>
                </a:cubicBezTo>
                <a:lnTo>
                  <a:pt x="48568" y="31700"/>
                </a:lnTo>
                <a:cubicBezTo>
                  <a:pt x="48419" y="29121"/>
                  <a:pt x="48320" y="26541"/>
                  <a:pt x="48220" y="23862"/>
                </a:cubicBezTo>
                <a:cubicBezTo>
                  <a:pt x="47724" y="10716"/>
                  <a:pt x="58440" y="-50"/>
                  <a:pt x="71586" y="-50"/>
                </a:cubicBezTo>
                <a:close/>
                <a:moveTo>
                  <a:pt x="50354" y="55563"/>
                </a:moveTo>
                <a:lnTo>
                  <a:pt x="24358" y="55563"/>
                </a:lnTo>
                <a:cubicBezTo>
                  <a:pt x="27434" y="97582"/>
                  <a:pt x="46732" y="118616"/>
                  <a:pt x="66625" y="129778"/>
                </a:cubicBezTo>
                <a:cubicBezTo>
                  <a:pt x="59482" y="111274"/>
                  <a:pt x="53578" y="87114"/>
                  <a:pt x="50354" y="55563"/>
                </a:cubicBezTo>
                <a:close/>
                <a:moveTo>
                  <a:pt x="188516" y="127397"/>
                </a:moveTo>
                <a:cubicBezTo>
                  <a:pt x="208607" y="115590"/>
                  <a:pt x="226764" y="94605"/>
                  <a:pt x="229840" y="55563"/>
                </a:cubicBezTo>
                <a:lnTo>
                  <a:pt x="203895" y="55563"/>
                </a:lnTo>
                <a:cubicBezTo>
                  <a:pt x="200819" y="85775"/>
                  <a:pt x="195263" y="109240"/>
                  <a:pt x="188516" y="12739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35050" y="1511301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5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核心成就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39750" y="2025651"/>
            <a:ext cx="76200" cy="762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4A895"/>
          </a:solidFill>
          <a:ln/>
        </p:spPr>
      </p:sp>
      <p:sp>
        <p:nvSpPr>
          <p:cNvPr id="12" name="Text 9"/>
          <p:cNvSpPr/>
          <p:nvPr/>
        </p:nvSpPr>
        <p:spPr>
          <a:xfrm>
            <a:off x="730250" y="1949451"/>
            <a:ext cx="521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350" b="1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从信息检索到知识决策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30250" y="2254251"/>
            <a:ext cx="52101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40000"/>
              </a:lnSpc>
            </a:pPr>
            <a:r>
              <a:rPr lang="en-US" sz="12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实现了从传统信息检索到知识驱动决策的智能升级，提升了平台运营效率与用户体验。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539750" y="2940051"/>
            <a:ext cx="76200" cy="762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15" name="Text 12"/>
          <p:cNvSpPr/>
          <p:nvPr/>
        </p:nvSpPr>
        <p:spPr>
          <a:xfrm>
            <a:off x="730250" y="2863851"/>
            <a:ext cx="521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350" b="1" dirty="0">
                <a:solidFill>
                  <a:srgbClr val="E595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复杂场景强韧性表现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30250" y="3168651"/>
            <a:ext cx="52101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40000"/>
              </a:lnSpc>
            </a:pPr>
            <a:r>
              <a:rPr lang="en-US" sz="12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在疫情防控、节假日高峰等复杂场景中，展现出强大的系统韧性与智能调度能力。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175375" y="1298575"/>
            <a:ext cx="5635625" cy="2520950"/>
          </a:xfrm>
          <a:custGeom>
            <a:avLst/>
            <a:gdLst/>
            <a:ahLst/>
            <a:cxnLst/>
            <a:rect l="l" t="t" r="r" b="b"/>
            <a:pathLst>
              <a:path w="7514167" h="3361267">
                <a:moveTo>
                  <a:pt x="152400" y="0"/>
                </a:moveTo>
                <a:lnTo>
                  <a:pt x="7361767" y="0"/>
                </a:lnTo>
                <a:cubicBezTo>
                  <a:pt x="7445935" y="0"/>
                  <a:pt x="7514167" y="68232"/>
                  <a:pt x="7514167" y="152400"/>
                </a:cubicBezTo>
                <a:lnTo>
                  <a:pt x="7514167" y="3208867"/>
                </a:lnTo>
                <a:cubicBezTo>
                  <a:pt x="7514167" y="3293035"/>
                  <a:pt x="7445935" y="3361267"/>
                  <a:pt x="7361767" y="3361267"/>
                </a:cubicBezTo>
                <a:lnTo>
                  <a:pt x="152400" y="3361267"/>
                </a:lnTo>
                <a:cubicBezTo>
                  <a:pt x="68232" y="3361267"/>
                  <a:pt x="0" y="3293035"/>
                  <a:pt x="0" y="3208867"/>
                </a:cubicBezTo>
                <a:lnTo>
                  <a:pt x="0" y="152400"/>
                </a:lnTo>
                <a:cubicBezTo>
                  <a:pt x="0" y="68232"/>
                  <a:pt x="68232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E59500">
                  <a:alpha val="15000"/>
                </a:srgbClr>
              </a:gs>
              <a:gs pos="100000">
                <a:srgbClr val="1A1D21">
                  <a:alpha val="5000"/>
                </a:srgbClr>
              </a:gs>
            </a:gsLst>
            <a:lin ang="2700000" scaled="1"/>
          </a:gradFill>
          <a:ln w="8467">
            <a:solidFill>
              <a:srgbClr val="E59500">
                <a:alpha val="40000"/>
              </a:srgbClr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330950" y="14541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19" name="Shape 16"/>
          <p:cNvSpPr/>
          <p:nvPr/>
        </p:nvSpPr>
        <p:spPr>
          <a:xfrm>
            <a:off x="6426200" y="154940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34293" y="0"/>
                  <a:pt x="140990" y="4018"/>
                  <a:pt x="144463" y="10418"/>
                </a:cubicBezTo>
                <a:lnTo>
                  <a:pt x="251619" y="208855"/>
                </a:lnTo>
                <a:cubicBezTo>
                  <a:pt x="254943" y="215007"/>
                  <a:pt x="254794" y="222448"/>
                  <a:pt x="251222" y="228451"/>
                </a:cubicBezTo>
                <a:cubicBezTo>
                  <a:pt x="247650" y="234454"/>
                  <a:pt x="241151" y="238125"/>
                  <a:pt x="234156" y="238125"/>
                </a:cubicBezTo>
                <a:lnTo>
                  <a:pt x="19844" y="238125"/>
                </a:lnTo>
                <a:cubicBezTo>
                  <a:pt x="12849" y="238125"/>
                  <a:pt x="6400" y="234454"/>
                  <a:pt x="2778" y="228451"/>
                </a:cubicBezTo>
                <a:cubicBezTo>
                  <a:pt x="-843" y="222448"/>
                  <a:pt x="-943" y="215007"/>
                  <a:pt x="2381" y="208855"/>
                </a:cubicBezTo>
                <a:lnTo>
                  <a:pt x="109538" y="10418"/>
                </a:lnTo>
                <a:cubicBezTo>
                  <a:pt x="113010" y="4018"/>
                  <a:pt x="119707" y="0"/>
                  <a:pt x="127000" y="0"/>
                </a:cubicBezTo>
                <a:close/>
                <a:moveTo>
                  <a:pt x="127000" y="83344"/>
                </a:moveTo>
                <a:cubicBezTo>
                  <a:pt x="120402" y="83344"/>
                  <a:pt x="115094" y="88652"/>
                  <a:pt x="115094" y="95250"/>
                </a:cubicBezTo>
                <a:lnTo>
                  <a:pt x="115094" y="150813"/>
                </a:lnTo>
                <a:cubicBezTo>
                  <a:pt x="115094" y="157411"/>
                  <a:pt x="120402" y="162719"/>
                  <a:pt x="127000" y="162719"/>
                </a:cubicBezTo>
                <a:cubicBezTo>
                  <a:pt x="133598" y="162719"/>
                  <a:pt x="138906" y="157411"/>
                  <a:pt x="138906" y="150813"/>
                </a:cubicBezTo>
                <a:lnTo>
                  <a:pt x="138906" y="95250"/>
                </a:lnTo>
                <a:cubicBezTo>
                  <a:pt x="138906" y="88652"/>
                  <a:pt x="133598" y="83344"/>
                  <a:pt x="127000" y="83344"/>
                </a:cubicBezTo>
                <a:close/>
                <a:moveTo>
                  <a:pt x="140246" y="190500"/>
                </a:moveTo>
                <a:cubicBezTo>
                  <a:pt x="140547" y="185583"/>
                  <a:pt x="138095" y="180906"/>
                  <a:pt x="133880" y="178356"/>
                </a:cubicBezTo>
                <a:cubicBezTo>
                  <a:pt x="129666" y="175807"/>
                  <a:pt x="124384" y="175807"/>
                  <a:pt x="120169" y="178356"/>
                </a:cubicBezTo>
                <a:cubicBezTo>
                  <a:pt x="115955" y="180906"/>
                  <a:pt x="113503" y="185583"/>
                  <a:pt x="113804" y="190500"/>
                </a:cubicBezTo>
                <a:cubicBezTo>
                  <a:pt x="113503" y="195417"/>
                  <a:pt x="115955" y="200094"/>
                  <a:pt x="120169" y="202644"/>
                </a:cubicBezTo>
                <a:cubicBezTo>
                  <a:pt x="124384" y="205193"/>
                  <a:pt x="129666" y="205193"/>
                  <a:pt x="133880" y="202644"/>
                </a:cubicBezTo>
                <a:cubicBezTo>
                  <a:pt x="138095" y="200094"/>
                  <a:pt x="140547" y="195417"/>
                  <a:pt x="140246" y="1905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6826250" y="1511301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5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面临挑战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6330950" y="2025651"/>
            <a:ext cx="76200" cy="762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9500"/>
          </a:solidFill>
          <a:ln/>
        </p:spPr>
      </p:sp>
      <p:sp>
        <p:nvSpPr>
          <p:cNvPr id="22" name="Text 19"/>
          <p:cNvSpPr/>
          <p:nvPr/>
        </p:nvSpPr>
        <p:spPr>
          <a:xfrm>
            <a:off x="6521450" y="1949451"/>
            <a:ext cx="521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350" b="1" dirty="0">
                <a:solidFill>
                  <a:srgbClr val="E595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数据隐私与安全合规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6521450" y="2254251"/>
            <a:ext cx="52101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40000"/>
              </a:lnSpc>
            </a:pPr>
            <a:r>
              <a:rPr lang="en-US" sz="12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用户数据隐私保护与安全合规压力增大，需持续投入研发资源确保数据安全。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4" name="Shape 21"/>
          <p:cNvSpPr/>
          <p:nvPr/>
        </p:nvSpPr>
        <p:spPr>
          <a:xfrm>
            <a:off x="6330950" y="2940051"/>
            <a:ext cx="76200" cy="762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25" name="Text 22"/>
          <p:cNvSpPr/>
          <p:nvPr/>
        </p:nvSpPr>
        <p:spPr>
          <a:xfrm>
            <a:off x="6521450" y="2863851"/>
            <a:ext cx="521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350" b="1" dirty="0">
                <a:solidFill>
                  <a:srgbClr val="4F6D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多源异构数据融合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6521450" y="3168651"/>
            <a:ext cx="52101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40000"/>
              </a:lnSpc>
            </a:pPr>
            <a:r>
              <a:rPr lang="en-US" sz="12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不同来源的结构化与非结构化数据融合仍存在语义对齐难题，需持续优化算法。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" name="Shape 24"/>
          <p:cNvSpPr/>
          <p:nvPr/>
        </p:nvSpPr>
        <p:spPr>
          <a:xfrm>
            <a:off x="384175" y="3978277"/>
            <a:ext cx="11426825" cy="1682750"/>
          </a:xfrm>
          <a:custGeom>
            <a:avLst/>
            <a:gdLst/>
            <a:ahLst/>
            <a:cxnLst/>
            <a:rect l="l" t="t" r="r" b="b"/>
            <a:pathLst>
              <a:path w="15235767" h="2243667">
                <a:moveTo>
                  <a:pt x="152390" y="0"/>
                </a:moveTo>
                <a:lnTo>
                  <a:pt x="15083377" y="0"/>
                </a:lnTo>
                <a:cubicBezTo>
                  <a:pt x="15167539" y="0"/>
                  <a:pt x="15235767" y="68227"/>
                  <a:pt x="15235767" y="152390"/>
                </a:cubicBezTo>
                <a:lnTo>
                  <a:pt x="15235767" y="2091277"/>
                </a:lnTo>
                <a:cubicBezTo>
                  <a:pt x="15235767" y="2175439"/>
                  <a:pt x="15167539" y="2243667"/>
                  <a:pt x="15083377" y="2243667"/>
                </a:cubicBezTo>
                <a:lnTo>
                  <a:pt x="152390" y="2243667"/>
                </a:lnTo>
                <a:cubicBezTo>
                  <a:pt x="68284" y="2243667"/>
                  <a:pt x="0" y="2175383"/>
                  <a:pt x="0" y="2091277"/>
                </a:cubicBezTo>
                <a:lnTo>
                  <a:pt x="0" y="152390"/>
                </a:lnTo>
                <a:cubicBezTo>
                  <a:pt x="0" y="68227"/>
                  <a:pt x="68227" y="0"/>
                  <a:pt x="152390" y="0"/>
                </a:cubicBezTo>
                <a:close/>
              </a:path>
            </a:pathLst>
          </a:custGeom>
          <a:gradFill flip="none" rotWithShape="1">
            <a:gsLst>
              <a:gs pos="0">
                <a:srgbClr val="4F6D7A">
                  <a:alpha val="15000"/>
                </a:srgbClr>
              </a:gs>
              <a:gs pos="100000">
                <a:srgbClr val="1A1D21">
                  <a:alpha val="5000"/>
                </a:srgbClr>
              </a:gs>
            </a:gsLst>
            <a:lin ang="2700000" scaled="1"/>
          </a:gradFill>
          <a:ln w="8467">
            <a:solidFill>
              <a:srgbClr val="4F6D7A">
                <a:alpha val="40000"/>
              </a:srgbClr>
            </a:solidFill>
            <a:prstDash val="solid"/>
          </a:ln>
        </p:spPr>
      </p:sp>
      <p:sp>
        <p:nvSpPr>
          <p:cNvPr id="28" name="Shape 25"/>
          <p:cNvSpPr/>
          <p:nvPr/>
        </p:nvSpPr>
        <p:spPr>
          <a:xfrm>
            <a:off x="539750" y="41338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6D7A"/>
          </a:solidFill>
          <a:ln/>
        </p:spPr>
      </p:sp>
      <p:sp>
        <p:nvSpPr>
          <p:cNvPr id="29" name="Shape 26"/>
          <p:cNvSpPr/>
          <p:nvPr/>
        </p:nvSpPr>
        <p:spPr>
          <a:xfrm>
            <a:off x="635000" y="42291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158750"/>
                </a:moveTo>
                <a:lnTo>
                  <a:pt x="12154" y="158750"/>
                </a:lnTo>
                <a:cubicBezTo>
                  <a:pt x="-198" y="158750"/>
                  <a:pt x="-7789" y="145306"/>
                  <a:pt x="-1439" y="134689"/>
                </a:cubicBezTo>
                <a:lnTo>
                  <a:pt x="24805" y="90934"/>
                </a:lnTo>
                <a:cubicBezTo>
                  <a:pt x="29121" y="83741"/>
                  <a:pt x="36860" y="79375"/>
                  <a:pt x="45244" y="79375"/>
                </a:cubicBezTo>
                <a:lnTo>
                  <a:pt x="92373" y="79375"/>
                </a:lnTo>
                <a:cubicBezTo>
                  <a:pt x="130125" y="15429"/>
                  <a:pt x="186432" y="12204"/>
                  <a:pt x="224086" y="17711"/>
                </a:cubicBezTo>
                <a:cubicBezTo>
                  <a:pt x="230436" y="18653"/>
                  <a:pt x="235396" y="23614"/>
                  <a:pt x="236289" y="29914"/>
                </a:cubicBezTo>
                <a:cubicBezTo>
                  <a:pt x="241796" y="67568"/>
                  <a:pt x="238571" y="123875"/>
                  <a:pt x="174625" y="161627"/>
                </a:cubicBezTo>
                <a:lnTo>
                  <a:pt x="174625" y="208756"/>
                </a:lnTo>
                <a:cubicBezTo>
                  <a:pt x="174625" y="217140"/>
                  <a:pt x="170259" y="224879"/>
                  <a:pt x="163066" y="229195"/>
                </a:cubicBezTo>
                <a:lnTo>
                  <a:pt x="119311" y="255439"/>
                </a:lnTo>
                <a:cubicBezTo>
                  <a:pt x="108744" y="261789"/>
                  <a:pt x="95250" y="254149"/>
                  <a:pt x="95250" y="241846"/>
                </a:cubicBezTo>
                <a:lnTo>
                  <a:pt x="95250" y="190500"/>
                </a:lnTo>
                <a:cubicBezTo>
                  <a:pt x="95250" y="172988"/>
                  <a:pt x="81012" y="158750"/>
                  <a:pt x="63500" y="158750"/>
                </a:cubicBezTo>
                <a:lnTo>
                  <a:pt x="63450" y="158750"/>
                </a:lnTo>
                <a:close/>
                <a:moveTo>
                  <a:pt x="198438" y="79375"/>
                </a:moveTo>
                <a:cubicBezTo>
                  <a:pt x="198438" y="66233"/>
                  <a:pt x="187767" y="55563"/>
                  <a:pt x="174625" y="55563"/>
                </a:cubicBezTo>
                <a:cubicBezTo>
                  <a:pt x="161483" y="55563"/>
                  <a:pt x="150813" y="66233"/>
                  <a:pt x="150813" y="79375"/>
                </a:cubicBezTo>
                <a:cubicBezTo>
                  <a:pt x="150813" y="92517"/>
                  <a:pt x="161483" y="103188"/>
                  <a:pt x="174625" y="103188"/>
                </a:cubicBezTo>
                <a:cubicBezTo>
                  <a:pt x="187767" y="103188"/>
                  <a:pt x="198438" y="92517"/>
                  <a:pt x="198438" y="793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0" name="Text 27"/>
          <p:cNvSpPr/>
          <p:nvPr/>
        </p:nvSpPr>
        <p:spPr>
          <a:xfrm>
            <a:off x="1035050" y="4191000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5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未来展望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1" name="Shape 28"/>
          <p:cNvSpPr/>
          <p:nvPr/>
        </p:nvSpPr>
        <p:spPr>
          <a:xfrm>
            <a:off x="539750" y="46672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gradFill flip="none" rotWithShape="1">
            <a:gsLst>
              <a:gs pos="0">
                <a:srgbClr val="34A895"/>
              </a:gs>
              <a:gs pos="100000">
                <a:srgbClr val="E59500"/>
              </a:gs>
            </a:gsLst>
            <a:lin ang="2700000" scaled="1"/>
          </a:gradFill>
          <a:ln/>
        </p:spPr>
      </p:sp>
      <p:sp>
        <p:nvSpPr>
          <p:cNvPr id="32" name="Shape 29"/>
          <p:cNvSpPr/>
          <p:nvPr/>
        </p:nvSpPr>
        <p:spPr>
          <a:xfrm>
            <a:off x="661194" y="48006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90500" y="71438"/>
                </a:moveTo>
                <a:cubicBezTo>
                  <a:pt x="190500" y="119658"/>
                  <a:pt x="147836" y="158750"/>
                  <a:pt x="95250" y="158750"/>
                </a:cubicBezTo>
                <a:cubicBezTo>
                  <a:pt x="82004" y="158750"/>
                  <a:pt x="69404" y="156270"/>
                  <a:pt x="57944" y="151805"/>
                </a:cubicBezTo>
                <a:lnTo>
                  <a:pt x="17463" y="173236"/>
                </a:lnTo>
                <a:cubicBezTo>
                  <a:pt x="12849" y="175667"/>
                  <a:pt x="7193" y="174823"/>
                  <a:pt x="3473" y="171152"/>
                </a:cubicBezTo>
                <a:cubicBezTo>
                  <a:pt x="-248" y="167481"/>
                  <a:pt x="-1091" y="161776"/>
                  <a:pt x="1389" y="157163"/>
                </a:cubicBezTo>
                <a:lnTo>
                  <a:pt x="19050" y="123825"/>
                </a:lnTo>
                <a:cubicBezTo>
                  <a:pt x="7094" y="109240"/>
                  <a:pt x="0" y="91083"/>
                  <a:pt x="0" y="71438"/>
                </a:cubicBezTo>
                <a:cubicBezTo>
                  <a:pt x="0" y="23217"/>
                  <a:pt x="42664" y="-15875"/>
                  <a:pt x="95250" y="-15875"/>
                </a:cubicBezTo>
                <a:cubicBezTo>
                  <a:pt x="147836" y="-15875"/>
                  <a:pt x="190500" y="23217"/>
                  <a:pt x="190500" y="71438"/>
                </a:cubicBezTo>
                <a:close/>
                <a:moveTo>
                  <a:pt x="190500" y="254000"/>
                </a:moveTo>
                <a:cubicBezTo>
                  <a:pt x="143818" y="254000"/>
                  <a:pt x="104973" y="223193"/>
                  <a:pt x="96837" y="182563"/>
                </a:cubicBezTo>
                <a:cubicBezTo>
                  <a:pt x="156369" y="181818"/>
                  <a:pt x="208111" y="139452"/>
                  <a:pt x="213816" y="82004"/>
                </a:cubicBezTo>
                <a:cubicBezTo>
                  <a:pt x="255141" y="91529"/>
                  <a:pt x="285750" y="125809"/>
                  <a:pt x="285750" y="166688"/>
                </a:cubicBezTo>
                <a:cubicBezTo>
                  <a:pt x="285750" y="186333"/>
                  <a:pt x="278656" y="204490"/>
                  <a:pt x="266700" y="219075"/>
                </a:cubicBezTo>
                <a:lnTo>
                  <a:pt x="284361" y="252412"/>
                </a:lnTo>
                <a:cubicBezTo>
                  <a:pt x="286792" y="257026"/>
                  <a:pt x="285948" y="262682"/>
                  <a:pt x="282277" y="266402"/>
                </a:cubicBezTo>
                <a:cubicBezTo>
                  <a:pt x="278606" y="270123"/>
                  <a:pt x="272901" y="270966"/>
                  <a:pt x="268287" y="268486"/>
                </a:cubicBezTo>
                <a:lnTo>
                  <a:pt x="227806" y="247055"/>
                </a:lnTo>
                <a:cubicBezTo>
                  <a:pt x="216346" y="251520"/>
                  <a:pt x="203746" y="254000"/>
                  <a:pt x="190500" y="2540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3" name="Text 30"/>
          <p:cNvSpPr/>
          <p:nvPr/>
        </p:nvSpPr>
        <p:spPr>
          <a:xfrm>
            <a:off x="1149350" y="4667250"/>
            <a:ext cx="4933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350" b="1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对话式知识查询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1149350" y="5010150"/>
            <a:ext cx="49244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40000"/>
              </a:lnSpc>
            </a:pPr>
            <a:r>
              <a:rPr lang="en-US" sz="12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融合AIGC技术，实现自然语言交互，提供个性化、场景化的智能推荐服务。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5" name="Shape 32"/>
          <p:cNvSpPr/>
          <p:nvPr/>
        </p:nvSpPr>
        <p:spPr>
          <a:xfrm>
            <a:off x="6191250" y="46672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gradFill flip="none" rotWithShape="1">
            <a:gsLst>
              <a:gs pos="0">
                <a:srgbClr val="E59500"/>
              </a:gs>
              <a:gs pos="100000">
                <a:srgbClr val="34A895"/>
              </a:gs>
            </a:gsLst>
            <a:lin ang="2700000" scaled="1"/>
          </a:gradFill>
          <a:ln/>
        </p:spPr>
      </p:sp>
      <p:sp>
        <p:nvSpPr>
          <p:cNvPr id="36" name="Shape 33"/>
          <p:cNvSpPr/>
          <p:nvPr/>
        </p:nvSpPr>
        <p:spPr>
          <a:xfrm>
            <a:off x="6312694" y="48006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58750" y="0"/>
                </a:moveTo>
                <a:cubicBezTo>
                  <a:pt x="141238" y="0"/>
                  <a:pt x="127000" y="14238"/>
                  <a:pt x="127000" y="31750"/>
                </a:cubicBezTo>
                <a:lnTo>
                  <a:pt x="127000" y="47625"/>
                </a:lnTo>
                <a:lnTo>
                  <a:pt x="103188" y="47625"/>
                </a:lnTo>
                <a:lnTo>
                  <a:pt x="103188" y="11906"/>
                </a:lnTo>
                <a:cubicBezTo>
                  <a:pt x="103188" y="5308"/>
                  <a:pt x="97879" y="0"/>
                  <a:pt x="91281" y="0"/>
                </a:cubicBezTo>
                <a:cubicBezTo>
                  <a:pt x="84683" y="0"/>
                  <a:pt x="79375" y="5308"/>
                  <a:pt x="79375" y="11906"/>
                </a:cubicBezTo>
                <a:lnTo>
                  <a:pt x="79375" y="47625"/>
                </a:lnTo>
                <a:lnTo>
                  <a:pt x="47625" y="47625"/>
                </a:lnTo>
                <a:lnTo>
                  <a:pt x="47625" y="11906"/>
                </a:lnTo>
                <a:cubicBezTo>
                  <a:pt x="47625" y="5308"/>
                  <a:pt x="42317" y="0"/>
                  <a:pt x="35719" y="0"/>
                </a:cubicBezTo>
                <a:cubicBezTo>
                  <a:pt x="29121" y="0"/>
                  <a:pt x="23812" y="5308"/>
                  <a:pt x="23812" y="11906"/>
                </a:cubicBezTo>
                <a:lnTo>
                  <a:pt x="23812" y="48617"/>
                </a:lnTo>
                <a:cubicBezTo>
                  <a:pt x="10120" y="52139"/>
                  <a:pt x="0" y="64591"/>
                  <a:pt x="0" y="79375"/>
                </a:cubicBezTo>
                <a:lnTo>
                  <a:pt x="0" y="222250"/>
                </a:lnTo>
                <a:cubicBezTo>
                  <a:pt x="0" y="239762"/>
                  <a:pt x="14238" y="254000"/>
                  <a:pt x="31750" y="254000"/>
                </a:cubicBezTo>
                <a:lnTo>
                  <a:pt x="254000" y="254000"/>
                </a:lnTo>
                <a:cubicBezTo>
                  <a:pt x="271512" y="254000"/>
                  <a:pt x="285750" y="239762"/>
                  <a:pt x="285750" y="222250"/>
                </a:cubicBezTo>
                <a:lnTo>
                  <a:pt x="285750" y="127000"/>
                </a:lnTo>
                <a:cubicBezTo>
                  <a:pt x="285750" y="109488"/>
                  <a:pt x="271512" y="95250"/>
                  <a:pt x="254000" y="95250"/>
                </a:cubicBezTo>
                <a:lnTo>
                  <a:pt x="222250" y="95250"/>
                </a:lnTo>
                <a:lnTo>
                  <a:pt x="222250" y="31750"/>
                </a:lnTo>
                <a:cubicBezTo>
                  <a:pt x="222250" y="14238"/>
                  <a:pt x="208012" y="0"/>
                  <a:pt x="190500" y="0"/>
                </a:cubicBezTo>
                <a:lnTo>
                  <a:pt x="158750" y="0"/>
                </a:lnTo>
                <a:close/>
                <a:moveTo>
                  <a:pt x="190500" y="55563"/>
                </a:moveTo>
                <a:lnTo>
                  <a:pt x="190500" y="71438"/>
                </a:lnTo>
                <a:cubicBezTo>
                  <a:pt x="190500" y="75803"/>
                  <a:pt x="186928" y="79375"/>
                  <a:pt x="182563" y="79375"/>
                </a:cubicBezTo>
                <a:lnTo>
                  <a:pt x="166688" y="79375"/>
                </a:lnTo>
                <a:cubicBezTo>
                  <a:pt x="162322" y="79375"/>
                  <a:pt x="158750" y="75803"/>
                  <a:pt x="158750" y="71438"/>
                </a:cubicBezTo>
                <a:lnTo>
                  <a:pt x="158750" y="55563"/>
                </a:lnTo>
                <a:cubicBezTo>
                  <a:pt x="158750" y="51197"/>
                  <a:pt x="162322" y="47625"/>
                  <a:pt x="166688" y="47625"/>
                </a:cubicBezTo>
                <a:lnTo>
                  <a:pt x="182563" y="47625"/>
                </a:lnTo>
                <a:cubicBezTo>
                  <a:pt x="186928" y="47625"/>
                  <a:pt x="190500" y="51197"/>
                  <a:pt x="190500" y="55563"/>
                </a:cubicBezTo>
                <a:close/>
                <a:moveTo>
                  <a:pt x="182563" y="95250"/>
                </a:moveTo>
                <a:cubicBezTo>
                  <a:pt x="186928" y="95250"/>
                  <a:pt x="190500" y="98822"/>
                  <a:pt x="190500" y="103188"/>
                </a:cubicBezTo>
                <a:lnTo>
                  <a:pt x="190500" y="119063"/>
                </a:lnTo>
                <a:cubicBezTo>
                  <a:pt x="190500" y="123428"/>
                  <a:pt x="186928" y="127000"/>
                  <a:pt x="182563" y="127000"/>
                </a:cubicBezTo>
                <a:lnTo>
                  <a:pt x="166688" y="127000"/>
                </a:lnTo>
                <a:cubicBezTo>
                  <a:pt x="162322" y="127000"/>
                  <a:pt x="158750" y="123428"/>
                  <a:pt x="158750" y="119063"/>
                </a:cubicBezTo>
                <a:lnTo>
                  <a:pt x="158750" y="103188"/>
                </a:lnTo>
                <a:cubicBezTo>
                  <a:pt x="158750" y="98822"/>
                  <a:pt x="162322" y="95250"/>
                  <a:pt x="166688" y="95250"/>
                </a:cubicBezTo>
                <a:lnTo>
                  <a:pt x="182563" y="95250"/>
                </a:lnTo>
                <a:close/>
                <a:moveTo>
                  <a:pt x="190500" y="150813"/>
                </a:moveTo>
                <a:lnTo>
                  <a:pt x="190500" y="166688"/>
                </a:lnTo>
                <a:cubicBezTo>
                  <a:pt x="190500" y="171053"/>
                  <a:pt x="186928" y="174625"/>
                  <a:pt x="182563" y="174625"/>
                </a:cubicBezTo>
                <a:lnTo>
                  <a:pt x="166688" y="174625"/>
                </a:lnTo>
                <a:cubicBezTo>
                  <a:pt x="162322" y="174625"/>
                  <a:pt x="158750" y="171053"/>
                  <a:pt x="158750" y="166688"/>
                </a:cubicBezTo>
                <a:lnTo>
                  <a:pt x="158750" y="150813"/>
                </a:lnTo>
                <a:cubicBezTo>
                  <a:pt x="158750" y="146447"/>
                  <a:pt x="162322" y="142875"/>
                  <a:pt x="166688" y="142875"/>
                </a:cubicBezTo>
                <a:lnTo>
                  <a:pt x="182563" y="142875"/>
                </a:lnTo>
                <a:cubicBezTo>
                  <a:pt x="186928" y="142875"/>
                  <a:pt x="190500" y="146447"/>
                  <a:pt x="190500" y="150813"/>
                </a:cubicBezTo>
                <a:close/>
                <a:moveTo>
                  <a:pt x="246063" y="142875"/>
                </a:moveTo>
                <a:cubicBezTo>
                  <a:pt x="250428" y="142875"/>
                  <a:pt x="254000" y="146447"/>
                  <a:pt x="254000" y="150813"/>
                </a:cubicBezTo>
                <a:lnTo>
                  <a:pt x="254000" y="166688"/>
                </a:lnTo>
                <a:cubicBezTo>
                  <a:pt x="254000" y="171053"/>
                  <a:pt x="250428" y="174625"/>
                  <a:pt x="246063" y="174625"/>
                </a:cubicBezTo>
                <a:lnTo>
                  <a:pt x="230188" y="174625"/>
                </a:lnTo>
                <a:cubicBezTo>
                  <a:pt x="225822" y="174625"/>
                  <a:pt x="222250" y="171053"/>
                  <a:pt x="222250" y="166688"/>
                </a:cubicBezTo>
                <a:lnTo>
                  <a:pt x="222250" y="150813"/>
                </a:lnTo>
                <a:cubicBezTo>
                  <a:pt x="222250" y="146447"/>
                  <a:pt x="225822" y="142875"/>
                  <a:pt x="230188" y="142875"/>
                </a:cubicBezTo>
                <a:lnTo>
                  <a:pt x="246063" y="142875"/>
                </a:lnTo>
                <a:close/>
                <a:moveTo>
                  <a:pt x="127000" y="150813"/>
                </a:moveTo>
                <a:lnTo>
                  <a:pt x="127000" y="166688"/>
                </a:lnTo>
                <a:cubicBezTo>
                  <a:pt x="127000" y="171053"/>
                  <a:pt x="123428" y="174625"/>
                  <a:pt x="119063" y="174625"/>
                </a:cubicBezTo>
                <a:lnTo>
                  <a:pt x="103188" y="174625"/>
                </a:lnTo>
                <a:cubicBezTo>
                  <a:pt x="98822" y="174625"/>
                  <a:pt x="95250" y="171053"/>
                  <a:pt x="95250" y="166688"/>
                </a:cubicBezTo>
                <a:lnTo>
                  <a:pt x="95250" y="150813"/>
                </a:lnTo>
                <a:cubicBezTo>
                  <a:pt x="95250" y="146447"/>
                  <a:pt x="98822" y="142875"/>
                  <a:pt x="103188" y="142875"/>
                </a:cubicBezTo>
                <a:lnTo>
                  <a:pt x="119063" y="142875"/>
                </a:lnTo>
                <a:cubicBezTo>
                  <a:pt x="123428" y="142875"/>
                  <a:pt x="127000" y="146447"/>
                  <a:pt x="127000" y="150813"/>
                </a:cubicBezTo>
                <a:close/>
                <a:moveTo>
                  <a:pt x="119063" y="95250"/>
                </a:moveTo>
                <a:cubicBezTo>
                  <a:pt x="123428" y="95250"/>
                  <a:pt x="127000" y="98822"/>
                  <a:pt x="127000" y="103188"/>
                </a:cubicBezTo>
                <a:lnTo>
                  <a:pt x="127000" y="119063"/>
                </a:lnTo>
                <a:cubicBezTo>
                  <a:pt x="127000" y="123428"/>
                  <a:pt x="123428" y="127000"/>
                  <a:pt x="119063" y="127000"/>
                </a:cubicBezTo>
                <a:lnTo>
                  <a:pt x="103188" y="127000"/>
                </a:lnTo>
                <a:cubicBezTo>
                  <a:pt x="98822" y="127000"/>
                  <a:pt x="95250" y="123428"/>
                  <a:pt x="95250" y="119063"/>
                </a:cubicBezTo>
                <a:lnTo>
                  <a:pt x="95250" y="103188"/>
                </a:lnTo>
                <a:cubicBezTo>
                  <a:pt x="95250" y="98822"/>
                  <a:pt x="98822" y="95250"/>
                  <a:pt x="103188" y="95250"/>
                </a:cubicBezTo>
                <a:lnTo>
                  <a:pt x="119063" y="95250"/>
                </a:lnTo>
                <a:close/>
                <a:moveTo>
                  <a:pt x="63500" y="150813"/>
                </a:moveTo>
                <a:lnTo>
                  <a:pt x="63500" y="166688"/>
                </a:lnTo>
                <a:cubicBezTo>
                  <a:pt x="63500" y="171053"/>
                  <a:pt x="59928" y="174625"/>
                  <a:pt x="55563" y="174625"/>
                </a:cubicBezTo>
                <a:lnTo>
                  <a:pt x="39688" y="174625"/>
                </a:lnTo>
                <a:cubicBezTo>
                  <a:pt x="35322" y="174625"/>
                  <a:pt x="31750" y="171053"/>
                  <a:pt x="31750" y="166688"/>
                </a:cubicBezTo>
                <a:lnTo>
                  <a:pt x="31750" y="150813"/>
                </a:lnTo>
                <a:cubicBezTo>
                  <a:pt x="31750" y="146447"/>
                  <a:pt x="35322" y="142875"/>
                  <a:pt x="39688" y="142875"/>
                </a:cubicBezTo>
                <a:lnTo>
                  <a:pt x="55563" y="142875"/>
                </a:lnTo>
                <a:cubicBezTo>
                  <a:pt x="59928" y="142875"/>
                  <a:pt x="63500" y="146447"/>
                  <a:pt x="63500" y="150813"/>
                </a:cubicBezTo>
                <a:close/>
                <a:moveTo>
                  <a:pt x="55563" y="95250"/>
                </a:moveTo>
                <a:cubicBezTo>
                  <a:pt x="59928" y="95250"/>
                  <a:pt x="63500" y="98822"/>
                  <a:pt x="63500" y="103188"/>
                </a:cubicBezTo>
                <a:lnTo>
                  <a:pt x="63500" y="119063"/>
                </a:lnTo>
                <a:cubicBezTo>
                  <a:pt x="63500" y="123428"/>
                  <a:pt x="59928" y="127000"/>
                  <a:pt x="55563" y="127000"/>
                </a:cubicBezTo>
                <a:lnTo>
                  <a:pt x="39688" y="127000"/>
                </a:lnTo>
                <a:cubicBezTo>
                  <a:pt x="35322" y="127000"/>
                  <a:pt x="31750" y="123428"/>
                  <a:pt x="31750" y="119063"/>
                </a:cubicBezTo>
                <a:lnTo>
                  <a:pt x="31750" y="103188"/>
                </a:lnTo>
                <a:cubicBezTo>
                  <a:pt x="31750" y="98822"/>
                  <a:pt x="35322" y="95250"/>
                  <a:pt x="39688" y="95250"/>
                </a:cubicBezTo>
                <a:lnTo>
                  <a:pt x="55563" y="9525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7" name="Text 34"/>
          <p:cNvSpPr/>
          <p:nvPr/>
        </p:nvSpPr>
        <p:spPr>
          <a:xfrm>
            <a:off x="6800850" y="4667250"/>
            <a:ext cx="4810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350" b="1" dirty="0">
                <a:solidFill>
                  <a:srgbClr val="E595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城市生活大脑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8" name="Text 35"/>
          <p:cNvSpPr/>
          <p:nvPr/>
        </p:nvSpPr>
        <p:spPr>
          <a:xfrm>
            <a:off x="6800850" y="5010150"/>
            <a:ext cx="4800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40000"/>
              </a:lnSpc>
            </a:pPr>
            <a:r>
              <a:rPr lang="en-US" sz="12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向公共服务领域扩展，构建城市级生活服务平台，助力智慧城市建设。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9" name="Shape 36"/>
          <p:cNvSpPr/>
          <p:nvPr/>
        </p:nvSpPr>
        <p:spPr>
          <a:xfrm>
            <a:off x="384175" y="5819776"/>
            <a:ext cx="11426825" cy="882650"/>
          </a:xfrm>
          <a:custGeom>
            <a:avLst/>
            <a:gdLst/>
            <a:ahLst/>
            <a:cxnLst/>
            <a:rect l="l" t="t" r="r" b="b"/>
            <a:pathLst>
              <a:path w="15235767" h="1176867">
                <a:moveTo>
                  <a:pt x="152404" y="0"/>
                </a:moveTo>
                <a:lnTo>
                  <a:pt x="15083362" y="0"/>
                </a:lnTo>
                <a:cubicBezTo>
                  <a:pt x="15167533" y="0"/>
                  <a:pt x="15235767" y="68234"/>
                  <a:pt x="15235767" y="152404"/>
                </a:cubicBezTo>
                <a:lnTo>
                  <a:pt x="15235767" y="1024462"/>
                </a:lnTo>
                <a:cubicBezTo>
                  <a:pt x="15235767" y="1108633"/>
                  <a:pt x="15167533" y="1176867"/>
                  <a:pt x="15083362" y="1176867"/>
                </a:cubicBezTo>
                <a:lnTo>
                  <a:pt x="152404" y="1176867"/>
                </a:lnTo>
                <a:cubicBezTo>
                  <a:pt x="68234" y="1176867"/>
                  <a:pt x="0" y="1108633"/>
                  <a:pt x="0" y="1024462"/>
                </a:cubicBezTo>
                <a:lnTo>
                  <a:pt x="0" y="152404"/>
                </a:lnTo>
                <a:cubicBezTo>
                  <a:pt x="0" y="68290"/>
                  <a:pt x="68290" y="0"/>
                  <a:pt x="152404" y="0"/>
                </a:cubicBezTo>
                <a:close/>
              </a:path>
            </a:pathLst>
          </a:custGeom>
          <a:gradFill flip="none" rotWithShape="1">
            <a:gsLst>
              <a:gs pos="0">
                <a:srgbClr val="34A895">
                  <a:alpha val="20000"/>
                </a:srgbClr>
              </a:gs>
              <a:gs pos="50000">
                <a:srgbClr val="E59500">
                  <a:alpha val="15000"/>
                </a:srgbClr>
              </a:gs>
              <a:gs pos="100000">
                <a:srgbClr val="4F6D7A">
                  <a:alpha val="10000"/>
                </a:srgbClr>
              </a:gs>
            </a:gsLst>
            <a:lin ang="0" scaled="1"/>
          </a:gradFill>
          <a:ln w="8467">
            <a:solidFill>
              <a:srgbClr val="34A895">
                <a:alpha val="40000"/>
              </a:srgbClr>
            </a:solidFill>
            <a:prstDash val="solid"/>
          </a:ln>
        </p:spPr>
      </p:sp>
      <p:sp>
        <p:nvSpPr>
          <p:cNvPr id="40" name="Shape 37"/>
          <p:cNvSpPr/>
          <p:nvPr/>
        </p:nvSpPr>
        <p:spPr>
          <a:xfrm>
            <a:off x="539750" y="599440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52403" y="0"/>
                </a:moveTo>
                <a:lnTo>
                  <a:pt x="558797" y="0"/>
                </a:lnTo>
                <a:cubicBezTo>
                  <a:pt x="642910" y="0"/>
                  <a:pt x="711200" y="68290"/>
                  <a:pt x="711200" y="152403"/>
                </a:cubicBezTo>
                <a:lnTo>
                  <a:pt x="711200" y="558797"/>
                </a:lnTo>
                <a:cubicBezTo>
                  <a:pt x="711200" y="642910"/>
                  <a:pt x="642910" y="711200"/>
                  <a:pt x="558797" y="711200"/>
                </a:cubicBezTo>
                <a:lnTo>
                  <a:pt x="152403" y="711200"/>
                </a:lnTo>
                <a:cubicBezTo>
                  <a:pt x="68290" y="711200"/>
                  <a:pt x="0" y="642910"/>
                  <a:pt x="0" y="5587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34A895">
              <a:alpha val="20000"/>
            </a:srgbClr>
          </a:solidFill>
          <a:ln/>
        </p:spPr>
      </p:sp>
      <p:sp>
        <p:nvSpPr>
          <p:cNvPr id="41" name="Shape 38"/>
          <p:cNvSpPr/>
          <p:nvPr/>
        </p:nvSpPr>
        <p:spPr>
          <a:xfrm>
            <a:off x="665957" y="6118226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9297" y="41672"/>
                </a:moveTo>
                <a:cubicBezTo>
                  <a:pt x="89297" y="18678"/>
                  <a:pt x="107975" y="0"/>
                  <a:pt x="130969" y="0"/>
                </a:cubicBezTo>
                <a:lnTo>
                  <a:pt x="148828" y="0"/>
                </a:lnTo>
                <a:cubicBezTo>
                  <a:pt x="161999" y="0"/>
                  <a:pt x="172641" y="10641"/>
                  <a:pt x="172641" y="23812"/>
                </a:cubicBezTo>
                <a:lnTo>
                  <a:pt x="172641" y="357188"/>
                </a:lnTo>
                <a:cubicBezTo>
                  <a:pt x="172641" y="370359"/>
                  <a:pt x="161999" y="381000"/>
                  <a:pt x="148828" y="381000"/>
                </a:cubicBezTo>
                <a:lnTo>
                  <a:pt x="125016" y="381000"/>
                </a:lnTo>
                <a:cubicBezTo>
                  <a:pt x="102840" y="381000"/>
                  <a:pt x="84162" y="365820"/>
                  <a:pt x="78879" y="345281"/>
                </a:cubicBezTo>
                <a:cubicBezTo>
                  <a:pt x="78358" y="345281"/>
                  <a:pt x="77912" y="345281"/>
                  <a:pt x="77391" y="345281"/>
                </a:cubicBezTo>
                <a:cubicBezTo>
                  <a:pt x="44500" y="345281"/>
                  <a:pt x="17859" y="318641"/>
                  <a:pt x="17859" y="285750"/>
                </a:cubicBezTo>
                <a:cubicBezTo>
                  <a:pt x="17859" y="272355"/>
                  <a:pt x="22324" y="260003"/>
                  <a:pt x="29766" y="250031"/>
                </a:cubicBezTo>
                <a:cubicBezTo>
                  <a:pt x="15329" y="239167"/>
                  <a:pt x="5953" y="221903"/>
                  <a:pt x="5953" y="202406"/>
                </a:cubicBezTo>
                <a:cubicBezTo>
                  <a:pt x="5953" y="179412"/>
                  <a:pt x="19050" y="159395"/>
                  <a:pt x="38100" y="149498"/>
                </a:cubicBezTo>
                <a:cubicBezTo>
                  <a:pt x="32817" y="140568"/>
                  <a:pt x="29766" y="130150"/>
                  <a:pt x="29766" y="119063"/>
                </a:cubicBezTo>
                <a:cubicBezTo>
                  <a:pt x="29766" y="86171"/>
                  <a:pt x="56406" y="59531"/>
                  <a:pt x="89297" y="59531"/>
                </a:cubicBezTo>
                <a:lnTo>
                  <a:pt x="89297" y="41672"/>
                </a:lnTo>
                <a:close/>
                <a:moveTo>
                  <a:pt x="291703" y="41672"/>
                </a:moveTo>
                <a:lnTo>
                  <a:pt x="291703" y="59531"/>
                </a:lnTo>
                <a:cubicBezTo>
                  <a:pt x="324594" y="59531"/>
                  <a:pt x="351234" y="86171"/>
                  <a:pt x="351234" y="119063"/>
                </a:cubicBezTo>
                <a:cubicBezTo>
                  <a:pt x="351234" y="130225"/>
                  <a:pt x="348183" y="140643"/>
                  <a:pt x="342900" y="149498"/>
                </a:cubicBezTo>
                <a:cubicBezTo>
                  <a:pt x="362024" y="159395"/>
                  <a:pt x="375047" y="179338"/>
                  <a:pt x="375047" y="202406"/>
                </a:cubicBezTo>
                <a:cubicBezTo>
                  <a:pt x="375047" y="221903"/>
                  <a:pt x="365671" y="239167"/>
                  <a:pt x="351234" y="250031"/>
                </a:cubicBezTo>
                <a:cubicBezTo>
                  <a:pt x="358676" y="260003"/>
                  <a:pt x="363141" y="272355"/>
                  <a:pt x="363141" y="285750"/>
                </a:cubicBezTo>
                <a:cubicBezTo>
                  <a:pt x="363141" y="318641"/>
                  <a:pt x="336500" y="345281"/>
                  <a:pt x="303609" y="345281"/>
                </a:cubicBezTo>
                <a:cubicBezTo>
                  <a:pt x="303088" y="345281"/>
                  <a:pt x="302642" y="345281"/>
                  <a:pt x="302121" y="345281"/>
                </a:cubicBezTo>
                <a:cubicBezTo>
                  <a:pt x="296838" y="365820"/>
                  <a:pt x="278160" y="381000"/>
                  <a:pt x="255984" y="381000"/>
                </a:cubicBezTo>
                <a:lnTo>
                  <a:pt x="232172" y="381000"/>
                </a:lnTo>
                <a:cubicBezTo>
                  <a:pt x="219001" y="381000"/>
                  <a:pt x="208359" y="370359"/>
                  <a:pt x="208359" y="357188"/>
                </a:cubicBezTo>
                <a:lnTo>
                  <a:pt x="208359" y="23812"/>
                </a:lnTo>
                <a:cubicBezTo>
                  <a:pt x="208359" y="10641"/>
                  <a:pt x="219001" y="0"/>
                  <a:pt x="232172" y="0"/>
                </a:cubicBezTo>
                <a:lnTo>
                  <a:pt x="250031" y="0"/>
                </a:lnTo>
                <a:cubicBezTo>
                  <a:pt x="273025" y="0"/>
                  <a:pt x="291703" y="18678"/>
                  <a:pt x="291703" y="41672"/>
                </a:cubicBezTo>
                <a:close/>
              </a:path>
            </a:pathLst>
          </a:custGeom>
          <a:solidFill>
            <a:srgbClr val="34A895"/>
          </a:solidFill>
          <a:ln/>
        </p:spPr>
      </p:sp>
      <p:sp>
        <p:nvSpPr>
          <p:cNvPr id="42" name="Text 39"/>
          <p:cNvSpPr/>
          <p:nvPr/>
        </p:nvSpPr>
        <p:spPr>
          <a:xfrm>
            <a:off x="1225550" y="5994401"/>
            <a:ext cx="2533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20000"/>
              </a:lnSpc>
            </a:pPr>
            <a:r>
              <a:rPr lang="en-US" sz="15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美团大脑 · 智慧未来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3" name="Text 40"/>
          <p:cNvSpPr/>
          <p:nvPr/>
        </p:nvSpPr>
        <p:spPr>
          <a:xfrm>
            <a:off x="1225550" y="6299201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685800">
              <a:lnSpc>
                <a:spcPct val="130000"/>
              </a:lnSpc>
            </a:pPr>
            <a:r>
              <a:rPr lang="en-US" sz="12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持续进化，引领生活服务智能化变革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4" name="Text 41"/>
          <p:cNvSpPr/>
          <p:nvPr/>
        </p:nvSpPr>
        <p:spPr>
          <a:xfrm>
            <a:off x="9740801" y="5975351"/>
            <a:ext cx="9810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/>
            <a:r>
              <a:rPr lang="en-US" sz="2250" b="1" dirty="0">
                <a:solidFill>
                  <a:srgbClr val="34A8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2024+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5" name="Text 42"/>
          <p:cNvSpPr/>
          <p:nvPr/>
        </p:nvSpPr>
        <p:spPr>
          <a:xfrm>
            <a:off x="9778901" y="6356351"/>
            <a:ext cx="904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>
              <a:lnSpc>
                <a:spcPct val="120000"/>
              </a:lnSpc>
            </a:pPr>
            <a:r>
              <a:rPr lang="en-US" sz="1050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持续创新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6" name="Shape 43"/>
          <p:cNvSpPr/>
          <p:nvPr/>
        </p:nvSpPr>
        <p:spPr>
          <a:xfrm>
            <a:off x="10880726" y="6032501"/>
            <a:ext cx="9525" cy="457200"/>
          </a:xfrm>
          <a:custGeom>
            <a:avLst/>
            <a:gdLst/>
            <a:ahLst/>
            <a:cxnLst/>
            <a:rect l="l" t="t" r="r" b="b"/>
            <a:pathLst>
              <a:path w="12700" h="609600">
                <a:moveTo>
                  <a:pt x="0" y="0"/>
                </a:moveTo>
                <a:lnTo>
                  <a:pt x="12700" y="0"/>
                </a:lnTo>
                <a:lnTo>
                  <a:pt x="127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4F6D7A">
              <a:alpha val="40000"/>
            </a:srgbClr>
          </a:solidFill>
          <a:ln/>
        </p:spPr>
      </p:sp>
      <p:sp>
        <p:nvSpPr>
          <p:cNvPr id="47" name="Text 44"/>
          <p:cNvSpPr/>
          <p:nvPr/>
        </p:nvSpPr>
        <p:spPr>
          <a:xfrm>
            <a:off x="11047413" y="5975351"/>
            <a:ext cx="6762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/>
            <a:r>
              <a:rPr lang="en-US" sz="2250" b="1" dirty="0">
                <a:solidFill>
                  <a:srgbClr val="E595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∞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8" name="Text 45"/>
          <p:cNvSpPr/>
          <p:nvPr/>
        </p:nvSpPr>
        <p:spPr>
          <a:xfrm>
            <a:off x="11085513" y="6356351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defTabSz="685800">
              <a:lnSpc>
                <a:spcPct val="120000"/>
              </a:lnSpc>
            </a:pPr>
            <a:r>
              <a:rPr lang="en-US" sz="1050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无限可能</a:t>
            </a: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/>
          <p:nvPr/>
        </p:nvSpPr>
        <p:spPr>
          <a:xfrm>
            <a:off x="937944" y="1329523"/>
            <a:ext cx="10456887" cy="4211585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sz="2400" dirty="0">
                <a:solidFill>
                  <a:srgbClr val="000000"/>
                </a:solidFill>
                <a:latin typeface="+mn-ea"/>
                <a:cs typeface="Times New Roman" panose="02020503050405090304" pitchFamily="18" charset="0"/>
              </a:rPr>
              <a:t>学习使用在线</a:t>
            </a:r>
            <a:r>
              <a:rPr lang="en-US" altLang="zh-CN" sz="2400" dirty="0">
                <a:latin typeface="+mn-ea"/>
              </a:rPr>
              <a:t>NLPIR</a:t>
            </a:r>
            <a:r>
              <a:rPr lang="zh-CN" altLang="en-US" sz="2400" dirty="0">
                <a:latin typeface="+mn-ea"/>
              </a:rPr>
              <a:t>分词系统或微词云分词或清华大学分词演示系统（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案例演示截图</a:t>
            </a:r>
            <a:r>
              <a:rPr lang="zh-CN" altLang="en-US" sz="2400" dirty="0">
                <a:latin typeface="+mn-ea"/>
              </a:rPr>
              <a:t>）；</a:t>
            </a:r>
            <a:endParaRPr lang="en-US" altLang="zh-CN" sz="2400" dirty="0">
              <a:latin typeface="+mn-ea"/>
            </a:endParaRP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sz="2400" dirty="0">
                <a:latin typeface="+mn-ea"/>
              </a:rPr>
              <a:t>安装</a:t>
            </a:r>
            <a:r>
              <a:rPr lang="en-US" altLang="zh-CN" sz="2400" dirty="0">
                <a:latin typeface="+mn-ea"/>
              </a:rPr>
              <a:t>python</a:t>
            </a: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anaconda</a:t>
            </a:r>
            <a:r>
              <a:rPr lang="zh-CN" altLang="en-US" sz="2400" dirty="0">
                <a:latin typeface="+mn-ea"/>
              </a:rPr>
              <a:t>）（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编写输出“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Hello World. Hello ‘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你的姓名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’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”</a:t>
            </a:r>
            <a:r>
              <a:rPr lang="zh-CN" altLang="en-US" sz="2400" dirty="0">
                <a:latin typeface="+mn-ea"/>
              </a:rPr>
              <a:t>）；</a:t>
            </a:r>
            <a:endParaRPr lang="en-US" altLang="zh-CN" sz="2400" dirty="0">
              <a:latin typeface="+mn-ea"/>
            </a:endParaRP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sz="2400" dirty="0">
                <a:latin typeface="+mn-ea"/>
              </a:rPr>
              <a:t>完成课后作业（</a:t>
            </a:r>
            <a:r>
              <a:rPr lang="en-US" altLang="zh-CN" sz="2400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001-</a:t>
            </a:r>
            <a:r>
              <a:rPr lang="en-US" sz="2400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004</a:t>
            </a:r>
            <a:r>
              <a:rPr lang="zh-CN" altLang="en-US" sz="2400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4</a:t>
            </a:r>
            <a:r>
              <a:rPr lang="zh-CN" altLang="en-US" sz="2400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份代码的运行</a:t>
            </a:r>
            <a:r>
              <a:rPr lang="zh-CN" altLang="en-US" sz="2400" dirty="0">
                <a:latin typeface="+mn-ea"/>
              </a:rPr>
              <a:t>）。</a:t>
            </a: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endParaRPr lang="zh-CN" altLang="en-US" sz="2400" dirty="0">
              <a:latin typeface="+mn-ea"/>
            </a:endParaRP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sz="2400" dirty="0">
                <a:latin typeface="+mn-ea"/>
              </a:rPr>
              <a:t>阅读压缩文件中（“实体抽取论文</a:t>
            </a:r>
            <a:r>
              <a:rPr lang="en-US" altLang="zh-CN" sz="2400" dirty="0">
                <a:latin typeface="+mn-ea"/>
              </a:rPr>
              <a:t>-</a:t>
            </a:r>
            <a:r>
              <a:rPr lang="zh-CN" altLang="en-US" sz="2400" dirty="0">
                <a:latin typeface="+mn-ea"/>
              </a:rPr>
              <a:t>换成</a:t>
            </a:r>
            <a:r>
              <a:rPr lang="en-US" altLang="zh-CN" sz="2400" dirty="0">
                <a:latin typeface="+mn-ea"/>
              </a:rPr>
              <a:t>PDF</a:t>
            </a:r>
            <a:r>
              <a:rPr lang="zh-CN" altLang="en-US" sz="2400" dirty="0">
                <a:latin typeface="+mn-ea"/>
              </a:rPr>
              <a:t>”）中的其中一篇论文，并做阅读总结（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页</a:t>
            </a:r>
            <a:r>
              <a:rPr lang="en-US" altLang="zh-CN" sz="2400" dirty="0">
                <a:latin typeface="+mn-ea"/>
              </a:rPr>
              <a:t>PPT</a:t>
            </a:r>
            <a:r>
              <a:rPr lang="zh-CN" altLang="en-US" sz="2400" dirty="0">
                <a:latin typeface="+mn-ea"/>
              </a:rPr>
              <a:t>即可）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（仅信管）</a:t>
            </a:r>
            <a:r>
              <a:rPr lang="zh-CN" altLang="en-US" sz="2400" dirty="0">
                <a:latin typeface="+mn-ea"/>
              </a:rPr>
              <a:t>。</a:t>
            </a: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sz="2400" dirty="0">
                <a:latin typeface="+mn-ea"/>
              </a:rPr>
              <a:t>谈一谈在营销学科</a:t>
            </a:r>
            <a:r>
              <a:rPr lang="en-US" altLang="zh-CN" sz="2400" dirty="0">
                <a:latin typeface="+mn-ea"/>
              </a:rPr>
              <a:t>/</a:t>
            </a:r>
            <a:r>
              <a:rPr lang="zh-CN" altLang="en-US" sz="2400" dirty="0">
                <a:latin typeface="+mn-ea"/>
              </a:rPr>
              <a:t>领域，文本、文本分词以及实体的内涵。例如：客户关系管理中，文本分析的价值。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（仅营销）</a:t>
            </a:r>
            <a:endParaRPr lang="en-US" altLang="zh-CN" sz="2400" dirty="0">
              <a:latin typeface="+mn-ea"/>
            </a:endParaRPr>
          </a:p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50305040509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4535" y="291900"/>
            <a:ext cx="4442460" cy="632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" lvl="0" algn="ctr">
              <a:lnSpc>
                <a:spcPct val="110000"/>
              </a:lnSpc>
              <a:buClr>
                <a:srgbClr val="0070C0"/>
              </a:buClr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第一讲 课程导言与分词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/>
          <p:nvPr/>
        </p:nvSpPr>
        <p:spPr>
          <a:xfrm>
            <a:off x="437515" y="1329690"/>
            <a:ext cx="11455400" cy="4211320"/>
          </a:xfrm>
          <a:prstGeom prst="rect">
            <a:avLst/>
          </a:prstGeom>
        </p:spPr>
        <p:txBody>
          <a:bodyPr vert="horz" lIns="121920" tIns="60960" rIns="121920" bIns="60960" rtlCol="0" anchor="t">
            <a:normAutofit lnSpcReduction="10000"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使用</a:t>
            </a:r>
            <a:r>
              <a:rPr lang="en-US" altLang="zh-CN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PPT</a:t>
            </a:r>
            <a:r>
              <a:rPr lang="zh-CN" altLang="en-US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中知识图谱链接平台，检索、截图（大词林等，可用的）；</a:t>
            </a: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使用</a:t>
            </a:r>
            <a:r>
              <a:rPr lang="zh-CN" altLang="en-US" u="sng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白板建模</a:t>
            </a: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绘制一个你感兴趣的</a:t>
            </a:r>
            <a:r>
              <a:rPr lang="en-US" altLang="zh-CN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知识图谱</a:t>
            </a:r>
            <a:r>
              <a:rPr lang="en-US" altLang="zh-CN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，可以是人物关系，也可以是事物关系，或者概念之间的关系等等，并解释你绘制的图谱；</a:t>
            </a:r>
          </a:p>
          <a:p>
            <a:pPr marL="601980" indent="-514350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使用</a:t>
            </a:r>
            <a:r>
              <a:rPr lang="en-US" altLang="zh-CN" u="sng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echarts</a:t>
            </a: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中的关系图，绘制作业</a:t>
            </a:r>
            <a:r>
              <a:rPr lang="en-US" altLang="zh-CN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）中的</a:t>
            </a:r>
            <a:r>
              <a:rPr lang="en-US" altLang="zh-CN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知识图谱</a:t>
            </a:r>
            <a:r>
              <a:rPr lang="en-US" altLang="zh-CN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。</a:t>
            </a:r>
            <a:endParaRPr lang="en-US" altLang="zh-CN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r>
              <a:rPr lang="zh-CN" altLang="en-US" u="sng" dirty="0">
                <a:latin typeface="Times New Roman" panose="02020503050405090304" pitchFamily="18" charset="0"/>
                <a:cs typeface="Times New Roman" panose="02020503050405090304" pitchFamily="18" charset="0"/>
              </a:rPr>
              <a:t>使用</a:t>
            </a:r>
            <a:r>
              <a:rPr lang="en-US" altLang="zh-CN" u="sng" dirty="0">
                <a:latin typeface="Times New Roman" panose="02020503050405090304" pitchFamily="18" charset="0"/>
                <a:cs typeface="Times New Roman" panose="02020503050405090304" pitchFamily="18" charset="0"/>
              </a:rPr>
              <a:t>Neo4j</a:t>
            </a:r>
            <a:r>
              <a:rPr lang="zh-CN" altLang="en-US" u="sng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（可在线版本），编程绘制一款（简单）知识图谱（内容不限）（</a:t>
            </a:r>
            <a:r>
              <a:rPr lang="zh-CN" altLang="en-US" u="sng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仅信管</a:t>
            </a:r>
            <a:r>
              <a:rPr lang="zh-CN" altLang="en-US" u="sng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）。</a:t>
            </a:r>
            <a:endParaRPr lang="zh-CN" altLang="en-US" u="sng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760" y="272024"/>
            <a:ext cx="7717144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第六讲（</a:t>
            </a:r>
            <a:r>
              <a:rPr lang="en-US" altLang="zh-CN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2</a:t>
            </a: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） 知识图谱工具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10EE-6A0C-8320-C700-2CBF326E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67DFE1-5BEB-5358-2768-D19CA4DB98CC}"/>
              </a:ext>
            </a:extLst>
          </p:cNvPr>
          <p:cNvSpPr txBox="1"/>
          <p:nvPr/>
        </p:nvSpPr>
        <p:spPr>
          <a:xfrm>
            <a:off x="437515" y="1329690"/>
            <a:ext cx="11455400" cy="421132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endParaRPr lang="zh-CN" altLang="en-US" u="sng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4837CD-F7D9-216B-570D-33FB496801C3}"/>
              </a:ext>
            </a:extLst>
          </p:cNvPr>
          <p:cNvSpPr txBox="1"/>
          <p:nvPr/>
        </p:nvSpPr>
        <p:spPr>
          <a:xfrm>
            <a:off x="710760" y="272024"/>
            <a:ext cx="7717144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第六讲（</a:t>
            </a:r>
            <a:r>
              <a:rPr lang="en-US" altLang="zh-CN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2</a:t>
            </a: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） 知识图谱工具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  <p:pic>
        <p:nvPicPr>
          <p:cNvPr id="6" name="图片 5" descr="电脑萤幕的截图&#10;&#10;AI 生成的内容可能不正确。">
            <a:extLst>
              <a:ext uri="{FF2B5EF4-FFF2-40B4-BE49-F238E27FC236}">
                <a16:creationId xmlns:a16="http://schemas.microsoft.com/office/drawing/2014/main" id="{98E15A7C-B36A-9955-8ED0-E1B5CC401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1535"/>
            <a:ext cx="9818914" cy="523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21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24B82-E25F-2775-8D83-6932C356B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DF4C1B-D9DE-5CA8-08DE-1F36BE81DFDA}"/>
              </a:ext>
            </a:extLst>
          </p:cNvPr>
          <p:cNvSpPr txBox="1"/>
          <p:nvPr/>
        </p:nvSpPr>
        <p:spPr>
          <a:xfrm>
            <a:off x="437515" y="1329690"/>
            <a:ext cx="11455400" cy="421132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marR="0" lvl="0" indent="0" algn="just" defTabSz="914400" rtl="0" eaLnBrk="1" fontAlgn="auto" latinLnBrk="0" hangingPunct="1">
              <a:lnSpc>
                <a:spcPct val="110000"/>
              </a:lnSpc>
              <a:spcBef>
                <a:spcPts val="95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90204" pitchFamily="34" charset="0"/>
              <a:buNone/>
              <a:tabLst/>
              <a:defRPr/>
            </a:pPr>
            <a:endParaRPr kumimoji="0" lang="zh-CN" altLang="en-US" sz="3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BA36BE-8A16-9A00-7020-CA34FC63EFF0}"/>
              </a:ext>
            </a:extLst>
          </p:cNvPr>
          <p:cNvSpPr txBox="1"/>
          <p:nvPr/>
        </p:nvSpPr>
        <p:spPr>
          <a:xfrm>
            <a:off x="710760" y="272024"/>
            <a:ext cx="7717144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rebuchet MS" panose="020B0603020202020204" pitchFamily="18" charset="0"/>
              </a:rPr>
              <a:t>第六讲（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rebuchet MS" panose="020B0603020202020204" pitchFamily="18" charset="0"/>
              </a:rPr>
              <a:t>2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rebuchet MS" panose="020B0603020202020204" pitchFamily="18" charset="0"/>
              </a:rPr>
              <a:t>） 知识图谱工具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rebuchet MS" panose="020B0603020202020204" pitchFamily="18" charset="0"/>
            </a:endParaRPr>
          </a:p>
        </p:txBody>
      </p:sp>
      <p:pic>
        <p:nvPicPr>
          <p:cNvPr id="5" name="图片 4" descr="图表, 散点图&#10;&#10;AI 生成的内容可能不正确。">
            <a:extLst>
              <a:ext uri="{FF2B5EF4-FFF2-40B4-BE49-F238E27FC236}">
                <a16:creationId xmlns:a16="http://schemas.microsoft.com/office/drawing/2014/main" id="{89C22843-2736-0E76-39C0-6B2D26CE2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12" y="1088997"/>
            <a:ext cx="5562603" cy="517776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34762E-15E3-D925-5451-2CA114DC3F1A}"/>
              </a:ext>
            </a:extLst>
          </p:cNvPr>
          <p:cNvSpPr txBox="1"/>
          <p:nvPr/>
        </p:nvSpPr>
        <p:spPr>
          <a:xfrm>
            <a:off x="6230256" y="1088997"/>
            <a:ext cx="59617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图谱解释</a:t>
            </a:r>
          </a:p>
          <a:p>
            <a:r>
              <a:rPr lang="en-US" altLang="zh-CN" dirty="0"/>
              <a:t>1. </a:t>
            </a:r>
            <a:r>
              <a:rPr lang="zh-CN" altLang="en-US" dirty="0"/>
              <a:t>核心层级逻辑</a:t>
            </a:r>
          </a:p>
          <a:p>
            <a:r>
              <a:rPr lang="zh-CN" altLang="en-US" dirty="0"/>
              <a:t>整个图谱以 选题策划 为起点核心节点，辐射出“前期准备</a:t>
            </a:r>
            <a:r>
              <a:rPr lang="en-US" altLang="zh-CN" dirty="0"/>
              <a:t>-</a:t>
            </a:r>
            <a:r>
              <a:rPr lang="zh-CN" altLang="en-US" dirty="0"/>
              <a:t>中期执行</a:t>
            </a:r>
            <a:r>
              <a:rPr lang="en-US" altLang="zh-CN" dirty="0"/>
              <a:t>-</a:t>
            </a:r>
            <a:r>
              <a:rPr lang="zh-CN" altLang="en-US" dirty="0"/>
              <a:t>后期输出”三大阶段的</a:t>
            </a:r>
            <a:r>
              <a:rPr lang="en-US" altLang="zh-CN" dirty="0"/>
              <a:t>12</a:t>
            </a:r>
            <a:r>
              <a:rPr lang="zh-CN" altLang="en-US" dirty="0"/>
              <a:t>个关联节点，完整覆盖学术研究项目的全流程。节点的大小对应其在流程中的重要程度，核心节点（选题策划）与关键执行节点（如数据分析、论文撰写）的符号尺寸更大。</a:t>
            </a:r>
          </a:p>
          <a:p>
            <a:r>
              <a:rPr lang="en-US" altLang="zh-CN" dirty="0"/>
              <a:t>2. </a:t>
            </a:r>
            <a:r>
              <a:rPr lang="zh-CN" altLang="en-US" dirty="0"/>
              <a:t>节点关联关系</a:t>
            </a:r>
          </a:p>
          <a:p>
            <a:r>
              <a:rPr lang="zh-CN" altLang="en-US" dirty="0"/>
              <a:t>选题策划需经过选题评估（判断可行性、创新性）后，才能进入文献调研环节。</a:t>
            </a:r>
          </a:p>
          <a:p>
            <a:r>
              <a:rPr lang="zh-CN" altLang="en-US" dirty="0"/>
              <a:t>文献调研通过文献筛选提炼核心观点，为研究设计提供理论支撑。研究设计确定方法选择，指导后续数据采集，采集的数据需经数据清洗后再开展数据分析。数据分析的结果通过图表制作可视化呈现，最终整合到论文撰写中，论文成果通过</a:t>
            </a:r>
            <a:r>
              <a:rPr lang="en-US" altLang="zh-CN" dirty="0"/>
              <a:t>PPT</a:t>
            </a:r>
            <a:r>
              <a:rPr lang="zh-CN" altLang="en-US" dirty="0"/>
              <a:t>制作完成成果汇报。</a:t>
            </a:r>
          </a:p>
          <a:p>
            <a:r>
              <a:rPr lang="en-US" altLang="zh-CN" dirty="0"/>
              <a:t>3. </a:t>
            </a:r>
            <a:r>
              <a:rPr lang="zh-CN" altLang="en-US" dirty="0"/>
              <a:t>图谱应用价值</a:t>
            </a:r>
          </a:p>
          <a:p>
            <a:r>
              <a:rPr lang="zh-CN" altLang="en-US" dirty="0"/>
              <a:t>可用于学术项目的任务拆解与进度规划，帮助快速梳理各环节的依赖关系，避免流程遗漏；同时可作为汇报素材，直观展示研究项目的整体框架。</a:t>
            </a:r>
          </a:p>
        </p:txBody>
      </p:sp>
    </p:spTree>
    <p:extLst>
      <p:ext uri="{BB962C8B-B14F-4D97-AF65-F5344CB8AC3E}">
        <p14:creationId xmlns:p14="http://schemas.microsoft.com/office/powerpoint/2010/main" val="845289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261D0-4F05-C5B5-0639-327FCB78F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F4A56C-3B76-FCE6-07D3-0954D33FC79A}"/>
              </a:ext>
            </a:extLst>
          </p:cNvPr>
          <p:cNvSpPr txBox="1"/>
          <p:nvPr/>
        </p:nvSpPr>
        <p:spPr>
          <a:xfrm>
            <a:off x="437515" y="1329690"/>
            <a:ext cx="11455400" cy="421132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marR="0" lvl="0" indent="0" algn="just" defTabSz="914400" rtl="0" eaLnBrk="1" fontAlgn="auto" latinLnBrk="0" hangingPunct="1">
              <a:lnSpc>
                <a:spcPct val="110000"/>
              </a:lnSpc>
              <a:spcBef>
                <a:spcPts val="95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90204" pitchFamily="34" charset="0"/>
              <a:buNone/>
              <a:tabLst/>
              <a:defRPr/>
            </a:pPr>
            <a:endParaRPr kumimoji="0" lang="zh-CN" altLang="en-US" sz="3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3A5EF5-9179-2331-BC52-E7193BCCD45A}"/>
              </a:ext>
            </a:extLst>
          </p:cNvPr>
          <p:cNvSpPr txBox="1"/>
          <p:nvPr/>
        </p:nvSpPr>
        <p:spPr>
          <a:xfrm>
            <a:off x="710760" y="272024"/>
            <a:ext cx="7717144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rebuchet MS" panose="020B0603020202020204" pitchFamily="18" charset="0"/>
              </a:rPr>
              <a:t>第六讲（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rebuchet MS" panose="020B0603020202020204" pitchFamily="18" charset="0"/>
              </a:rPr>
              <a:t>2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rebuchet MS" panose="020B0603020202020204" pitchFamily="18" charset="0"/>
              </a:rPr>
              <a:t>） 知识图谱工具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rebuchet MS" panose="020B06030202020202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54B106-AD4A-5D31-32FA-C6EBFF4E1F37}"/>
              </a:ext>
            </a:extLst>
          </p:cNvPr>
          <p:cNvSpPr txBox="1"/>
          <p:nvPr/>
        </p:nvSpPr>
        <p:spPr>
          <a:xfrm>
            <a:off x="710760" y="1316990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u="sng" dirty="0">
                <a:latin typeface="Times New Roman" panose="02020503050405090304" pitchFamily="18" charset="0"/>
                <a:cs typeface="Times New Roman" panose="02020503050405090304" pitchFamily="18" charset="0"/>
              </a:rPr>
              <a:t>使用</a:t>
            </a:r>
            <a:r>
              <a:rPr lang="en-US" altLang="zh-CN" u="sng" dirty="0">
                <a:latin typeface="Times New Roman" panose="02020503050405090304" pitchFamily="18" charset="0"/>
                <a:cs typeface="Times New Roman" panose="02020503050405090304" pitchFamily="18" charset="0"/>
              </a:rPr>
              <a:t>Neo4j</a:t>
            </a:r>
            <a:r>
              <a:rPr lang="zh-CN" altLang="en-US" u="sng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（在线版本），编程绘制的知识图谱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40E194-6898-E51A-6C23-285CEB7F2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17" y="1838388"/>
            <a:ext cx="5374754" cy="40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92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65734-B64D-FE03-C235-49E27E0E5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297567-2D39-4990-AB86-8445DBB1839C}"/>
              </a:ext>
            </a:extLst>
          </p:cNvPr>
          <p:cNvSpPr txBox="1"/>
          <p:nvPr/>
        </p:nvSpPr>
        <p:spPr>
          <a:xfrm>
            <a:off x="937944" y="1329523"/>
            <a:ext cx="10456887" cy="4211585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marR="0" lvl="0" indent="0" algn="just" defTabSz="914400" rtl="0" eaLnBrk="1" fontAlgn="auto" latinLnBrk="0" hangingPunct="1">
              <a:lnSpc>
                <a:spcPct val="110000"/>
              </a:lnSpc>
              <a:spcBef>
                <a:spcPts val="95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90204" pitchFamily="34" charset="0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3C7BBA8-B430-AF48-3882-11EE0FA510FC}"/>
              </a:ext>
            </a:extLst>
          </p:cNvPr>
          <p:cNvSpPr/>
          <p:nvPr/>
        </p:nvSpPr>
        <p:spPr>
          <a:xfrm>
            <a:off x="94535" y="291900"/>
            <a:ext cx="4442460" cy="632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Times New Roman" panose="02020503050405090304" pitchFamily="18" charset="0"/>
              </a:rPr>
              <a:t>第一讲 课程导言与分词</a:t>
            </a:r>
          </a:p>
        </p:txBody>
      </p:sp>
      <p:pic>
        <p:nvPicPr>
          <p:cNvPr id="5" name="图片 4" descr="图片包含 文本&#10;&#10;AI 生成的内容可能不正确。">
            <a:extLst>
              <a:ext uri="{FF2B5EF4-FFF2-40B4-BE49-F238E27FC236}">
                <a16:creationId xmlns:a16="http://schemas.microsoft.com/office/drawing/2014/main" id="{E3711ED0-755D-342B-CA41-C3BF0FDEE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207"/>
            <a:ext cx="6328229" cy="4982679"/>
          </a:xfrm>
          <a:prstGeom prst="rect">
            <a:avLst/>
          </a:prstGeom>
        </p:spPr>
      </p:pic>
      <p:pic>
        <p:nvPicPr>
          <p:cNvPr id="9" name="图片 8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FAA6F67D-7671-0D71-9D3F-28019682D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997207"/>
            <a:ext cx="5311989" cy="498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4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0099E-A5DF-81AE-D9A8-41416FC9F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B689A9-591F-BB9A-1A0B-277D8C284F37}"/>
              </a:ext>
            </a:extLst>
          </p:cNvPr>
          <p:cNvSpPr txBox="1"/>
          <p:nvPr/>
        </p:nvSpPr>
        <p:spPr>
          <a:xfrm>
            <a:off x="937944" y="1329523"/>
            <a:ext cx="10456887" cy="4211585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marR="0" lvl="0" indent="0" algn="just" defTabSz="914400" rtl="0" eaLnBrk="1" fontAlgn="auto" latinLnBrk="0" hangingPunct="1">
              <a:lnSpc>
                <a:spcPct val="110000"/>
              </a:lnSpc>
              <a:spcBef>
                <a:spcPts val="95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90204" pitchFamily="34" charset="0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B2A5039-F982-9D6D-DE88-D41A9F9BC0E0}"/>
              </a:ext>
            </a:extLst>
          </p:cNvPr>
          <p:cNvSpPr/>
          <p:nvPr/>
        </p:nvSpPr>
        <p:spPr>
          <a:xfrm>
            <a:off x="94535" y="291900"/>
            <a:ext cx="4442460" cy="632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Times New Roman" panose="02020503050405090304" pitchFamily="18" charset="0"/>
              </a:rPr>
              <a:t>第一讲 课程导言与分词</a:t>
            </a:r>
          </a:p>
        </p:txBody>
      </p:sp>
      <p:pic>
        <p:nvPicPr>
          <p:cNvPr id="5" name="图片 4" descr="背景图案&#10;&#10;AI 生成的内容可能不正确。">
            <a:extLst>
              <a:ext uri="{FF2B5EF4-FFF2-40B4-BE49-F238E27FC236}">
                <a16:creationId xmlns:a16="http://schemas.microsoft.com/office/drawing/2014/main" id="{1CBB00D0-FF98-D6AD-0C44-27A825E0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15"/>
            <a:ext cx="8432799" cy="3237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A31281-CF73-6033-451E-FCBBDECA2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92061"/>
            <a:ext cx="8432800" cy="383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8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E6FDC-9837-2EDF-816F-1450406BF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318B81-21DB-5B6B-8DF2-1E1DC69B6503}"/>
              </a:ext>
            </a:extLst>
          </p:cNvPr>
          <p:cNvSpPr txBox="1"/>
          <p:nvPr/>
        </p:nvSpPr>
        <p:spPr>
          <a:xfrm>
            <a:off x="937944" y="1329523"/>
            <a:ext cx="10456887" cy="4211585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marR="0" lvl="0" indent="0" algn="just" defTabSz="914400" rtl="0" eaLnBrk="1" fontAlgn="auto" latinLnBrk="0" hangingPunct="1">
              <a:lnSpc>
                <a:spcPct val="110000"/>
              </a:lnSpc>
              <a:spcBef>
                <a:spcPts val="95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90204" pitchFamily="34" charset="0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A3BB52-15BD-9E7B-BC91-2794074FC63E}"/>
              </a:ext>
            </a:extLst>
          </p:cNvPr>
          <p:cNvSpPr/>
          <p:nvPr/>
        </p:nvSpPr>
        <p:spPr>
          <a:xfrm>
            <a:off x="94535" y="291900"/>
            <a:ext cx="4442460" cy="632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Times New Roman" panose="02020503050405090304" pitchFamily="18" charset="0"/>
              </a:rPr>
              <a:t>第一讲 课程导言与分词</a:t>
            </a:r>
          </a:p>
        </p:txBody>
      </p:sp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05075280-F367-1495-9872-79AE5150E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079155" cy="4747120"/>
          </a:xfrm>
          <a:prstGeom prst="rect">
            <a:avLst/>
          </a:prstGeom>
        </p:spPr>
      </p:pic>
      <p:pic>
        <p:nvPicPr>
          <p:cNvPr id="9" name="图片 8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4420444E-C690-8DDA-BF21-7ED606CBF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689314"/>
            <a:ext cx="8079155" cy="214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43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3FCC1-26A9-2E1B-845B-BA60EAEE8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0E9CDA-396D-C183-7C97-86D46EA727EA}"/>
              </a:ext>
            </a:extLst>
          </p:cNvPr>
          <p:cNvSpPr txBox="1"/>
          <p:nvPr/>
        </p:nvSpPr>
        <p:spPr>
          <a:xfrm>
            <a:off x="937944" y="1329523"/>
            <a:ext cx="10456887" cy="4211585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marR="0" lvl="0" indent="0" algn="just" defTabSz="914400" rtl="0" eaLnBrk="1" fontAlgn="auto" latinLnBrk="0" hangingPunct="1">
              <a:lnSpc>
                <a:spcPct val="110000"/>
              </a:lnSpc>
              <a:spcBef>
                <a:spcPts val="95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90204" pitchFamily="34" charset="0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9826F37-3908-DC48-123D-E25967C9424B}"/>
              </a:ext>
            </a:extLst>
          </p:cNvPr>
          <p:cNvSpPr/>
          <p:nvPr/>
        </p:nvSpPr>
        <p:spPr>
          <a:xfrm>
            <a:off x="94535" y="291900"/>
            <a:ext cx="4442460" cy="632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Times New Roman" panose="02020503050405090304" pitchFamily="18" charset="0"/>
              </a:rPr>
              <a:t>第一讲 课程导言与分词</a:t>
            </a:r>
          </a:p>
        </p:txBody>
      </p:sp>
      <p:pic>
        <p:nvPicPr>
          <p:cNvPr id="5" name="图片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7B87D561-8066-824B-F876-92DBDC55F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74" y="0"/>
            <a:ext cx="6192045" cy="6858000"/>
          </a:xfrm>
          <a:prstGeom prst="rect">
            <a:avLst/>
          </a:prstGeom>
        </p:spPr>
      </p:pic>
      <p:pic>
        <p:nvPicPr>
          <p:cNvPr id="7" name="图片 6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F66CEBFB-D7C9-C91E-37D5-D45BD4E6A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572" y="0"/>
            <a:ext cx="6083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30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AFFE4-697F-6BD7-A483-CE64B5B12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CB1D71D-7649-7123-53E3-5ED9641C2F37}"/>
              </a:ext>
            </a:extLst>
          </p:cNvPr>
          <p:cNvSpPr/>
          <p:nvPr/>
        </p:nvSpPr>
        <p:spPr>
          <a:xfrm>
            <a:off x="94535" y="291900"/>
            <a:ext cx="4442460" cy="632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Times New Roman" panose="02020503050405090304" pitchFamily="18" charset="0"/>
              </a:rPr>
              <a:t>第一讲 课程导言与分词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E2922D-2F46-7754-0A42-7851EF7EF40B}"/>
              </a:ext>
            </a:extLst>
          </p:cNvPr>
          <p:cNvSpPr txBox="1"/>
          <p:nvPr/>
        </p:nvSpPr>
        <p:spPr>
          <a:xfrm>
            <a:off x="2169" y="1059542"/>
            <a:ext cx="102449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论文阅读总结</a:t>
            </a:r>
            <a:endParaRPr lang="en-US" altLang="zh-CN" b="1" dirty="0"/>
          </a:p>
          <a:p>
            <a:r>
              <a:rPr lang="en-US" altLang="zh-CN" dirty="0"/>
              <a:t>《</a:t>
            </a:r>
            <a:r>
              <a:rPr lang="zh-CN" altLang="en-US" dirty="0"/>
              <a:t>基于关键词的学术文本聚类集成研究</a:t>
            </a:r>
            <a:r>
              <a:rPr lang="en-US" altLang="zh-CN" dirty="0"/>
              <a:t>》</a:t>
            </a:r>
            <a:r>
              <a:rPr lang="zh-CN" altLang="en-US" dirty="0"/>
              <a:t>旨在提升学术文献自动分类性能，针对传统人工分类耗时费力的问题，通过聚类集成方法优化基于关键词的文本聚类。研究采用基于</a:t>
            </a:r>
            <a:r>
              <a:rPr lang="en-US" altLang="zh-CN" dirty="0"/>
              <a:t>K-means</a:t>
            </a:r>
            <a:r>
              <a:rPr lang="zh-CN" altLang="en-US" dirty="0"/>
              <a:t>和增量聚类的两种集成方法（</a:t>
            </a:r>
            <a:r>
              <a:rPr lang="en-US" altLang="zh-CN" dirty="0"/>
              <a:t>ECKM</a:t>
            </a:r>
            <a:r>
              <a:rPr lang="zh-CN" altLang="en-US" dirty="0"/>
              <a:t>和</a:t>
            </a:r>
            <a:r>
              <a:rPr lang="en-US" altLang="zh-CN" dirty="0"/>
              <a:t>ECIC</a:t>
            </a:r>
            <a:r>
              <a:rPr lang="zh-CN" altLang="en-US" dirty="0"/>
              <a:t>），并利用</a:t>
            </a:r>
            <a:r>
              <a:rPr lang="en-US" altLang="zh-CN" dirty="0"/>
              <a:t>TF-ISF</a:t>
            </a:r>
            <a:r>
              <a:rPr lang="zh-CN" altLang="en-US" dirty="0"/>
              <a:t>、</a:t>
            </a:r>
            <a:r>
              <a:rPr lang="en-US" altLang="zh-CN" dirty="0"/>
              <a:t>CSI</a:t>
            </a:r>
            <a:r>
              <a:rPr lang="zh-CN" altLang="en-US" dirty="0"/>
              <a:t>、</a:t>
            </a:r>
            <a:r>
              <a:rPr lang="en-US" altLang="zh-CN" dirty="0"/>
              <a:t>ECC</a:t>
            </a:r>
            <a:r>
              <a:rPr lang="zh-CN" altLang="en-US" dirty="0"/>
              <a:t>和</a:t>
            </a:r>
            <a:r>
              <a:rPr lang="en-US" altLang="zh-CN" dirty="0" err="1"/>
              <a:t>TextRank</a:t>
            </a:r>
            <a:r>
              <a:rPr lang="zh-CN" altLang="en-US" dirty="0"/>
              <a:t>四种无监督方法抽取</a:t>
            </a:r>
            <a:r>
              <a:rPr lang="en-US" altLang="zh-CN" dirty="0"/>
              <a:t>5</a:t>
            </a:r>
            <a:r>
              <a:rPr lang="zh-CN" altLang="en-US" dirty="0"/>
              <a:t>至</a:t>
            </a:r>
            <a:r>
              <a:rPr lang="en-US" altLang="zh-CN" dirty="0"/>
              <a:t>60</a:t>
            </a:r>
            <a:r>
              <a:rPr lang="zh-CN" altLang="en-US" dirty="0"/>
              <a:t>个关键词，在</a:t>
            </a:r>
            <a:r>
              <a:rPr lang="en-US" altLang="zh-CN" dirty="0"/>
              <a:t>ACM</a:t>
            </a:r>
            <a:r>
              <a:rPr lang="zh-CN" altLang="en-US" dirty="0"/>
              <a:t>学术数据集（包含</a:t>
            </a:r>
            <a:r>
              <a:rPr lang="en-US" altLang="zh-CN" dirty="0"/>
              <a:t>8</a:t>
            </a:r>
            <a:r>
              <a:rPr lang="zh-CN" altLang="en-US" dirty="0"/>
              <a:t>个子集、</a:t>
            </a:r>
            <a:r>
              <a:rPr lang="en-US" altLang="zh-CN" dirty="0"/>
              <a:t>40</a:t>
            </a:r>
            <a:r>
              <a:rPr lang="zh-CN" altLang="en-US" dirty="0"/>
              <a:t>个领域）上进行实验。结果表明，聚类集成方法显著优于单一聚类，且在不同关键词抽取方法和数量下表现更稳定；其中</a:t>
            </a:r>
            <a:r>
              <a:rPr lang="en-US" altLang="zh-CN" dirty="0" err="1"/>
              <a:t>TextRank</a:t>
            </a:r>
            <a:r>
              <a:rPr lang="zh-CN" altLang="en-US" dirty="0"/>
              <a:t>方法效果最优，</a:t>
            </a:r>
            <a:r>
              <a:rPr lang="en-US" altLang="zh-CN" dirty="0"/>
              <a:t>CSI</a:t>
            </a:r>
            <a:r>
              <a:rPr lang="zh-CN" altLang="en-US" dirty="0"/>
              <a:t>最差，而增加关键词数量有助于提升分类性能。因此，在学术文本自动分类中推荐使用聚类集成方法，优先选用</a:t>
            </a:r>
            <a:r>
              <a:rPr lang="en-US" altLang="zh-CN" dirty="0" err="1"/>
              <a:t>TextRank</a:t>
            </a:r>
            <a:r>
              <a:rPr lang="zh-CN" altLang="en-US" dirty="0"/>
              <a:t>抽取更多关键词，以缓解关键词不足的影响。未来研究可扩展到中文数据集并结合引文信息以进一步提升性能。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4472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/>
          <p:cNvSpPr txBox="1"/>
          <p:nvPr/>
        </p:nvSpPr>
        <p:spPr>
          <a:xfrm>
            <a:off x="500380" y="266065"/>
            <a:ext cx="433832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rebuchet MS" panose="020B0603020202020204" pitchFamily="18" charset="0"/>
                <a:cs typeface="Trebuchet MS" panose="020B0603020202020204" pitchFamily="18" charset="0"/>
              </a:rPr>
              <a:t>第二讲 词频统计</a:t>
            </a:r>
            <a:endParaRPr lang="en-US" altLang="zh-CN" sz="3600" b="1" dirty="0">
              <a:solidFill>
                <a:srgbClr val="FF0000"/>
              </a:solidFill>
              <a:latin typeface="Trebuchet MS" panose="020B0603020202020204" pitchFamily="18" charset="0"/>
              <a:cs typeface="Trebuchet MS" panose="020B06030202020202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2461" y="1611207"/>
            <a:ext cx="10738338" cy="3769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基于</a:t>
            </a:r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CNKI</a:t>
            </a: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数据库统计分析</a:t>
            </a:r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2014-2024</a:t>
            </a: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年（近</a:t>
            </a:r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10</a:t>
            </a: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年），</a:t>
            </a:r>
            <a:r>
              <a:rPr lang="zh-CN" altLang="en-US" sz="2800" u="sng" dirty="0">
                <a:solidFill>
                  <a:schemeClr val="tx1"/>
                </a:solidFill>
                <a:latin typeface="+mn-ea"/>
              </a:rPr>
              <a:t>“信息资源管理”</a:t>
            </a: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或</a:t>
            </a:r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“</a:t>
            </a: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网络营销</a:t>
            </a:r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”</a:t>
            </a: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或其他你感兴趣的主题变化趋势。</a:t>
            </a:r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sz="2800" dirty="0">
                <a:sym typeface="+mn-ea"/>
              </a:rPr>
              <a:t>完成ppt中的程序运行，包括全文词频统计，指定类型词频统计；</a:t>
            </a:r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sz="2800" dirty="0">
                <a:sym typeface="+mn-ea"/>
              </a:rPr>
              <a:t>链接</a:t>
            </a:r>
            <a:r>
              <a:rPr lang="zh-CN" sz="2800" dirty="0">
                <a:sym typeface="+mn-ea"/>
              </a:rPr>
              <a:t>功勋科学家</a:t>
            </a:r>
            <a:r>
              <a:rPr sz="2800" dirty="0">
                <a:sym typeface="+mn-ea"/>
              </a:rPr>
              <a:t>：把ppt中的文本换成功勋科学家黄旭华院士的传记序言文本（文件夹中，科学家博物馆-黄旭华传记序言.txt），1）统计全文词频；2）统计指定词频，如“黄旭华”；</a:t>
            </a:r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zh-CN" sz="2800" dirty="0">
                <a:sym typeface="+mn-ea"/>
              </a:rPr>
              <a:t>阅读论文“2018-Wang 等 - Long live the scientists Tracking the scientific”，并做阅读总结（</a:t>
            </a:r>
            <a:r>
              <a:rPr lang="en-US" altLang="zh-CN" sz="2800" dirty="0">
                <a:sym typeface="+mn-ea"/>
              </a:rPr>
              <a:t>1</a:t>
            </a:r>
            <a:r>
              <a:rPr lang="zh-CN" altLang="en-US" sz="2800" dirty="0">
                <a:sym typeface="+mn-ea"/>
              </a:rPr>
              <a:t>页</a:t>
            </a:r>
            <a:r>
              <a:rPr lang="en-US" altLang="zh-CN" sz="2800" dirty="0">
                <a:sym typeface="+mn-ea"/>
              </a:rPr>
              <a:t>PPT</a:t>
            </a:r>
            <a:r>
              <a:rPr lang="zh-CN" altLang="en-US" sz="2800" dirty="0">
                <a:sym typeface="+mn-ea"/>
              </a:rPr>
              <a:t>即可</a:t>
            </a:r>
            <a:r>
              <a:rPr lang="zh-CN" sz="2800" dirty="0">
                <a:sym typeface="+mn-ea"/>
              </a:rPr>
              <a:t>）。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华丽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1668</Words>
  <Application>Microsoft Office PowerPoint</Application>
  <PresentationFormat>宽屏</PresentationFormat>
  <Paragraphs>216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Liter</vt:lpstr>
      <vt:lpstr>MiSans</vt:lpstr>
      <vt:lpstr>等线</vt:lpstr>
      <vt:lpstr>宋体</vt:lpstr>
      <vt:lpstr>Arial</vt:lpstr>
      <vt:lpstr>Arial Bold</vt:lpstr>
      <vt:lpstr>Calibri</vt:lpstr>
      <vt:lpstr>Calibri Light</vt:lpstr>
      <vt:lpstr>Times New Roman</vt:lpstr>
      <vt:lpstr>Trebuchet MS</vt:lpstr>
      <vt:lpstr>Wingdings</vt:lpstr>
      <vt:lpstr>Office Theme</vt:lpstr>
      <vt:lpstr>1_Office 主题</vt:lpstr>
      <vt:lpstr>Custom Theme</vt:lpstr>
      <vt:lpstr>用户数据采集与关联分析 （结课作业）</vt:lpstr>
      <vt:lpstr>01 文本数据分析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02 关联数据分析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fish</dc:creator>
  <cp:lastModifiedBy>2943886524@qq.com</cp:lastModifiedBy>
  <cp:revision>2013</cp:revision>
  <dcterms:created xsi:type="dcterms:W3CDTF">2025-11-25T03:03:49Z</dcterms:created>
  <dcterms:modified xsi:type="dcterms:W3CDTF">2026-01-04T10:52:22Z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2052-6.2.1.8344</vt:lpwstr>
  </property>
  <property fmtid="{D5CDD505-2E9C-101B-9397-08002B2CF9AE}" pid="3" name="ICV">
    <vt:lpwstr>6781342FDD0049B39D21920E6ED44C09</vt:lpwstr>
  </property>
</Properties>
</file>